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0"/>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s-Latn-B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9A3D7F-65D3-4D12-82E7-7BBDC6ACF4E1}" type="datetimeFigureOut">
              <a:rPr lang="bs-Latn-BA" smtClean="0"/>
              <a:pPr/>
              <a:t>11.5.2015</a:t>
            </a:fld>
            <a:endParaRPr lang="bs-Latn-B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s-Latn-B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s-Latn-B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17C63E-B3F4-4DC8-853D-116A74C50519}" type="slidenum">
              <a:rPr lang="bs-Latn-BA" smtClean="0"/>
              <a:pPr/>
              <a:t>‹#›</a:t>
            </a:fld>
            <a:endParaRPr lang="bs-Latn-BA"/>
          </a:p>
        </p:txBody>
      </p:sp>
    </p:spTree>
    <p:extLst>
      <p:ext uri="{BB962C8B-B14F-4D97-AF65-F5344CB8AC3E}">
        <p14:creationId xmlns:p14="http://schemas.microsoft.com/office/powerpoint/2010/main" xmlns="" val="2302720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2</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11</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12</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13</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14</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15</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16</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17</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18</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19</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20</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3</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21</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22</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23</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24</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25</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26</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27</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28</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29</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30</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4</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31</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32</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33</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34</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35</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36</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37</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5</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6</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7</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8</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9</a:t>
            </a:fld>
            <a:endParaRPr lang="bs-Latn-BA"/>
          </a:p>
        </p:txBody>
      </p:sp>
    </p:spTree>
    <p:extLst>
      <p:ext uri="{BB962C8B-B14F-4D97-AF65-F5344CB8AC3E}">
        <p14:creationId xmlns:p14="http://schemas.microsoft.com/office/powerpoint/2010/main" xmlns="" val="144395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s-Latn-BA"/>
          </a:p>
        </p:txBody>
      </p:sp>
      <p:sp>
        <p:nvSpPr>
          <p:cNvPr id="4" name="Slide Number Placeholder 3"/>
          <p:cNvSpPr>
            <a:spLocks noGrp="1"/>
          </p:cNvSpPr>
          <p:nvPr>
            <p:ph type="sldNum" sz="quarter" idx="10"/>
          </p:nvPr>
        </p:nvSpPr>
        <p:spPr/>
        <p:txBody>
          <a:bodyPr/>
          <a:lstStyle/>
          <a:p>
            <a:fld id="{1117C63E-B3F4-4DC8-853D-116A74C50519}" type="slidenum">
              <a:rPr lang="bs-Latn-BA" smtClean="0"/>
              <a:pPr/>
              <a:t>10</a:t>
            </a:fld>
            <a:endParaRPr lang="bs-Latn-BA"/>
          </a:p>
        </p:txBody>
      </p:sp>
    </p:spTree>
    <p:extLst>
      <p:ext uri="{BB962C8B-B14F-4D97-AF65-F5344CB8AC3E}">
        <p14:creationId xmlns:p14="http://schemas.microsoft.com/office/powerpoint/2010/main" xmlns="" val="144395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7491848-FC99-4BB2-960E-FD3DB2761268}" type="datetime1">
              <a:rPr lang="en-US" smtClean="0"/>
              <a:pPr/>
              <a:t>5/11/2015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DE6EB8-52AB-45EA-A660-3E1EBFA7298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F507C1-A4D9-4BB1-94CD-795EDF64FAC0}" type="datetime1">
              <a:rPr lang="en-US" smtClean="0"/>
              <a:pPr/>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C2AEAA-FDC8-41D9-A692-14D9B1445983}" type="datetime1">
              <a:rPr lang="en-US" smtClean="0"/>
              <a:pPr/>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21E045-3CF4-4150-B8CE-14A22D45449A}" type="datetime1">
              <a:rPr lang="en-US" smtClean="0"/>
              <a:pPr/>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25B848D-F2F9-4F45-B74B-D21EC95ED254}" type="datetime1">
              <a:rPr lang="en-US" smtClean="0"/>
              <a:pPr/>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DBD2586-9C6C-4764-AE92-92D4A6173FB3}" type="datetime1">
              <a:rPr lang="en-US" smtClean="0"/>
              <a:pPr/>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FE93B25-6C5E-4829-BAF5-3A2E2028D384}" type="datetime1">
              <a:rPr lang="en-US" smtClean="0"/>
              <a:pPr/>
              <a:t>5/11/2015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6EB8-52AB-45EA-A660-3E1EBFA729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47A66FE-1D18-4E65-BC34-CBC271105496}" type="datetime1">
              <a:rPr lang="en-US" smtClean="0"/>
              <a:pPr/>
              <a:t>5/11/2015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0E0056-70B6-4391-BCAD-55E307B1E587}" type="datetime1">
              <a:rPr lang="en-US" smtClean="0"/>
              <a:pPr/>
              <a:t>5/11/2015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661F92-51FA-42B4-A00E-C53D2D5940BF}" type="datetime1">
              <a:rPr lang="en-US" smtClean="0"/>
              <a:pPr/>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67C0FC9-4C4F-4C2D-A432-0FF090639EE4}" type="datetime1">
              <a:rPr lang="en-US" smtClean="0"/>
              <a:pPr/>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9DE6EB8-52AB-45EA-A660-3E1EBFA7298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58BCC28-6C2F-4AF7-AC91-4FA75AF5B88F}" type="datetime1">
              <a:rPr lang="en-US" smtClean="0"/>
              <a:pPr/>
              <a:t>5/11/2015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DE6EB8-52AB-45EA-A660-3E1EBFA7298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5.emf"/><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10.emf"/><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12.emf"/></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3.xml"/><Relationship Id="rId4" Type="http://schemas.openxmlformats.org/officeDocument/2006/relationships/image" Target="../media/image18.emf"/></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68760"/>
            <a:ext cx="7851648" cy="1931640"/>
          </a:xfrm>
          <a:effectLst>
            <a:outerShdw blurRad="50800" dist="38100" dir="2700000" algn="tl" rotWithShape="0">
              <a:prstClr val="black">
                <a:alpha val="40000"/>
              </a:prstClr>
            </a:outerShdw>
          </a:effectLst>
        </p:spPr>
        <p:txBody>
          <a:bodyPr anchor="ctr">
            <a:noAutofit/>
          </a:bodyPr>
          <a:lstStyle/>
          <a:p>
            <a:pPr algn="ctr"/>
            <a:r>
              <a:rPr lang="hr-HR" sz="3200" dirty="0">
                <a:effectLst>
                  <a:outerShdw blurRad="38100" dist="38100" dir="2700000" algn="tl">
                    <a:srgbClr val="000000">
                      <a:alpha val="43137"/>
                    </a:srgbClr>
                  </a:outerShdw>
                </a:effectLst>
              </a:rPr>
              <a:t>FAKTOR SNAGE  U STAMBENOM KONZUMU NA PRIMJERU NISKONAPONSKE DISTRIBUTIVNE MREŽE U OPŠTINI </a:t>
            </a:r>
            <a:r>
              <a:rPr lang="hr-HR" sz="3200" dirty="0" smtClean="0">
                <a:effectLst>
                  <a:outerShdw blurRad="38100" dist="38100" dir="2700000" algn="tl">
                    <a:srgbClr val="000000">
                      <a:alpha val="43137"/>
                    </a:srgbClr>
                  </a:outerShdw>
                </a:effectLst>
              </a:rPr>
              <a:t>TEŠANJ-BiH</a:t>
            </a:r>
            <a:endParaRPr lang="bs-Latn-BA" sz="32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33400" y="3429000"/>
            <a:ext cx="7854696" cy="2808312"/>
          </a:xfrm>
        </p:spPr>
        <p:txBody>
          <a:bodyPr>
            <a:normAutofit fontScale="70000" lnSpcReduction="20000"/>
          </a:bodyPr>
          <a:lstStyle/>
          <a:p>
            <a:pPr algn="l"/>
            <a:r>
              <a:rPr lang="de-DE" sz="3200" dirty="0" smtClean="0">
                <a:effectLst>
                  <a:outerShdw blurRad="38100" dist="38100" dir="2700000" algn="tl">
                    <a:srgbClr val="000000">
                      <a:alpha val="43137"/>
                    </a:srgbClr>
                  </a:outerShdw>
                </a:effectLst>
                <a:latin typeface="Calibri" panose="020F0502020204030204" pitchFamily="34" charset="0"/>
              </a:rPr>
              <a:t>Sakib </a:t>
            </a:r>
            <a:r>
              <a:rPr lang="de-DE" sz="3200" dirty="0">
                <a:effectLst>
                  <a:outerShdw blurRad="38100" dist="38100" dir="2700000" algn="tl">
                    <a:srgbClr val="000000">
                      <a:alpha val="43137"/>
                    </a:srgbClr>
                  </a:outerShdw>
                </a:effectLst>
                <a:latin typeface="Calibri" panose="020F0502020204030204" pitchFamily="34" charset="0"/>
              </a:rPr>
              <a:t>Jusić</a:t>
            </a:r>
          </a:p>
          <a:p>
            <a:pPr algn="l"/>
            <a:r>
              <a:rPr lang="de-DE" sz="3200" dirty="0">
                <a:effectLst>
                  <a:outerShdw blurRad="38100" dist="38100" dir="2700000" algn="tl">
                    <a:srgbClr val="000000">
                      <a:alpha val="43137"/>
                    </a:srgbClr>
                  </a:outerShdw>
                </a:effectLst>
                <a:latin typeface="Calibri" panose="020F0502020204030204" pitchFamily="34" charset="0"/>
              </a:rPr>
              <a:t>s.jusic@elektroprivreda.ba</a:t>
            </a:r>
          </a:p>
          <a:p>
            <a:endParaRPr lang="bs-Latn-BA" sz="3200" dirty="0" smtClean="0">
              <a:effectLst>
                <a:outerShdw blurRad="38100" dist="38100" dir="2700000" algn="tl">
                  <a:srgbClr val="000000">
                    <a:alpha val="43137"/>
                  </a:srgbClr>
                </a:outerShdw>
              </a:effectLst>
              <a:latin typeface="Calibri" panose="020F0502020204030204" pitchFamily="34" charset="0"/>
            </a:endParaRPr>
          </a:p>
          <a:p>
            <a:r>
              <a:rPr lang="de-DE" sz="3200" dirty="0" smtClean="0">
                <a:effectLst>
                  <a:outerShdw blurRad="38100" dist="38100" dir="2700000" algn="tl">
                    <a:srgbClr val="000000">
                      <a:alpha val="43137"/>
                    </a:srgbClr>
                  </a:outerShdw>
                </a:effectLst>
                <a:latin typeface="Calibri" panose="020F0502020204030204" pitchFamily="34" charset="0"/>
              </a:rPr>
              <a:t>Fadil </a:t>
            </a:r>
            <a:r>
              <a:rPr lang="de-DE" sz="3200" dirty="0">
                <a:effectLst>
                  <a:outerShdw blurRad="38100" dist="38100" dir="2700000" algn="tl">
                    <a:srgbClr val="000000">
                      <a:alpha val="43137"/>
                    </a:srgbClr>
                  </a:outerShdw>
                </a:effectLst>
                <a:latin typeface="Calibri" panose="020F0502020204030204" pitchFamily="34" charset="0"/>
              </a:rPr>
              <a:t>Begović</a:t>
            </a:r>
          </a:p>
          <a:p>
            <a:r>
              <a:rPr lang="de-DE" sz="3200" dirty="0">
                <a:effectLst>
                  <a:outerShdw blurRad="38100" dist="38100" dir="2700000" algn="tl">
                    <a:srgbClr val="000000">
                      <a:alpha val="43137"/>
                    </a:srgbClr>
                  </a:outerShdw>
                </a:effectLst>
                <a:latin typeface="Calibri" panose="020F0502020204030204" pitchFamily="34" charset="0"/>
              </a:rPr>
              <a:t>f.begovic@elektroprivreda.ba </a:t>
            </a:r>
          </a:p>
          <a:p>
            <a:endParaRPr lang="bs-Latn-BA" sz="3200" dirty="0" smtClean="0">
              <a:effectLst>
                <a:outerShdw blurRad="38100" dist="38100" dir="2700000" algn="tl">
                  <a:srgbClr val="000000">
                    <a:alpha val="43137"/>
                  </a:srgbClr>
                </a:outerShdw>
              </a:effectLst>
              <a:latin typeface="Calibri" panose="020F0502020204030204" pitchFamily="34" charset="0"/>
            </a:endParaRPr>
          </a:p>
          <a:p>
            <a:pPr algn="l"/>
            <a:r>
              <a:rPr lang="de-DE" sz="3200" dirty="0" smtClean="0">
                <a:effectLst>
                  <a:outerShdw blurRad="38100" dist="38100" dir="2700000" algn="tl">
                    <a:srgbClr val="000000">
                      <a:alpha val="43137"/>
                    </a:srgbClr>
                  </a:outerShdw>
                </a:effectLst>
                <a:latin typeface="Calibri" panose="020F0502020204030204" pitchFamily="34" charset="0"/>
              </a:rPr>
              <a:t>Damir </a:t>
            </a:r>
            <a:r>
              <a:rPr lang="de-DE" sz="3200" dirty="0">
                <a:effectLst>
                  <a:outerShdw blurRad="38100" dist="38100" dir="2700000" algn="tl">
                    <a:srgbClr val="000000">
                      <a:alpha val="43137"/>
                    </a:srgbClr>
                  </a:outerShdw>
                </a:effectLst>
                <a:latin typeface="Calibri" panose="020F0502020204030204" pitchFamily="34" charset="0"/>
              </a:rPr>
              <a:t>Pihljak</a:t>
            </a:r>
          </a:p>
          <a:p>
            <a:pPr algn="l"/>
            <a:r>
              <a:rPr lang="de-DE" sz="3200" dirty="0">
                <a:effectLst>
                  <a:outerShdw blurRad="38100" dist="38100" dir="2700000" algn="tl">
                    <a:srgbClr val="000000">
                      <a:alpha val="43137"/>
                    </a:srgbClr>
                  </a:outerShdw>
                </a:effectLst>
                <a:latin typeface="Calibri" panose="020F0502020204030204" pitchFamily="34" charset="0"/>
              </a:rPr>
              <a:t>d.pihljak@elektroprivreda.ba</a:t>
            </a:r>
          </a:p>
          <a:p>
            <a:endParaRPr lang="bs-Latn-BA" dirty="0"/>
          </a:p>
        </p:txBody>
      </p:sp>
      <p:pic>
        <p:nvPicPr>
          <p:cNvPr id="4" name="Picture 3" descr="logo CG KO CIGRE"/>
          <p:cNvPicPr/>
          <p:nvPr/>
        </p:nvPicPr>
        <p:blipFill>
          <a:blip r:embed="rId2"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Tree>
    <p:extLst>
      <p:ext uri="{BB962C8B-B14F-4D97-AF65-F5344CB8AC3E}">
        <p14:creationId xmlns:p14="http://schemas.microsoft.com/office/powerpoint/2010/main" xmlns="" val="1564344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lvl="0" algn="just">
              <a:buClr>
                <a:srgbClr val="0BD0D9"/>
              </a:buClr>
            </a:pPr>
            <a:r>
              <a:rPr lang="vi-VN" dirty="0">
                <a:solidFill>
                  <a:prstClr val="white"/>
                </a:solidFill>
                <a:latin typeface="Calibri" panose="020F0502020204030204" pitchFamily="34" charset="0"/>
              </a:rPr>
              <a:t>Za monofazne sisteme gde je h red harmonika a M harmonik najvišeg reda, ukupna aktivna snaga računa se kao</a:t>
            </a:r>
            <a:r>
              <a:rPr lang="vi-VN" dirty="0" smtClean="0">
                <a:solidFill>
                  <a:prstClr val="white"/>
                </a:solidFill>
                <a:latin typeface="Calibri" panose="020F0502020204030204" pitchFamily="34" charset="0"/>
              </a:rPr>
              <a:t>:</a:t>
            </a:r>
            <a:endParaRPr lang="bs-Latn-BA" dirty="0" smtClean="0">
              <a:solidFill>
                <a:prstClr val="white"/>
              </a:solidFill>
              <a:latin typeface="Calibri" panose="020F0502020204030204" pitchFamily="34" charset="0"/>
            </a:endParaRPr>
          </a:p>
          <a:p>
            <a:pPr lvl="0" algn="just">
              <a:buClr>
                <a:srgbClr val="0BD0D9"/>
              </a:buClr>
            </a:pPr>
            <a:endParaRPr lang="vi-VN" dirty="0">
              <a:solidFill>
                <a:prstClr val="white"/>
              </a:solidFill>
              <a:latin typeface="Calibri" panose="020F0502020204030204" pitchFamily="34" charset="0"/>
            </a:endParaRPr>
          </a:p>
          <a:p>
            <a:pPr lvl="0" algn="r">
              <a:buClr>
                <a:srgbClr val="0BD0D9"/>
              </a:buClr>
            </a:pPr>
            <a:r>
              <a:rPr lang="vi-VN" dirty="0" smtClean="0">
                <a:solidFill>
                  <a:prstClr val="white"/>
                </a:solidFill>
                <a:latin typeface="Calibri" panose="020F0502020204030204" pitchFamily="34" charset="0"/>
              </a:rPr>
              <a:t>                                                                                                                    </a:t>
            </a:r>
            <a:r>
              <a:rPr lang="vi-VN" dirty="0">
                <a:solidFill>
                  <a:prstClr val="white"/>
                </a:solidFill>
                <a:latin typeface="Calibri" panose="020F0502020204030204" pitchFamily="34" charset="0"/>
              </a:rPr>
              <a:t>(4)</a:t>
            </a:r>
          </a:p>
          <a:p>
            <a:pPr lvl="0" algn="just">
              <a:buClr>
                <a:srgbClr val="0BD0D9"/>
              </a:buClr>
            </a:pPr>
            <a:endParaRPr lang="vi-VN" dirty="0">
              <a:solidFill>
                <a:prstClr val="white"/>
              </a:solidFill>
              <a:latin typeface="Calibri" panose="020F0502020204030204" pitchFamily="34" charset="0"/>
            </a:endParaRPr>
          </a:p>
          <a:p>
            <a:pPr lvl="0" algn="just">
              <a:buClr>
                <a:srgbClr val="0BD0D9"/>
              </a:buClr>
            </a:pPr>
            <a:r>
              <a:rPr lang="vi-VN" dirty="0">
                <a:solidFill>
                  <a:prstClr val="white"/>
                </a:solidFill>
                <a:latin typeface="Calibri" panose="020F0502020204030204" pitchFamily="34" charset="0"/>
              </a:rPr>
              <a:t>Ona može biti predstavljena kao suma snage osnovnog harmonika i snaga svih viših harmonika:</a:t>
            </a:r>
          </a:p>
          <a:p>
            <a:pPr lvl="0" algn="just">
              <a:buClr>
                <a:srgbClr val="0BD0D9"/>
              </a:buClr>
            </a:pPr>
            <a:endParaRPr lang="vi-VN" dirty="0">
              <a:solidFill>
                <a:prstClr val="white"/>
              </a:solidFill>
              <a:latin typeface="Calibri" panose="020F0502020204030204" pitchFamily="34" charset="0"/>
            </a:endParaRPr>
          </a:p>
          <a:p>
            <a:pPr lvl="0" algn="r">
              <a:buClr>
                <a:srgbClr val="0BD0D9"/>
              </a:buClr>
            </a:pPr>
            <a:r>
              <a:rPr lang="vi-VN" b="1" dirty="0" smtClean="0">
                <a:solidFill>
                  <a:prstClr val="white"/>
                </a:solidFill>
                <a:latin typeface="Calibri" panose="020F0502020204030204" pitchFamily="34" charset="0"/>
              </a:rPr>
              <a:t>P</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P</a:t>
            </a:r>
            <a:r>
              <a:rPr lang="vi-VN" b="1" baseline="-25000" dirty="0" smtClean="0">
                <a:solidFill>
                  <a:prstClr val="white"/>
                </a:solidFill>
                <a:latin typeface="Calibri" panose="020F0502020204030204" pitchFamily="34" charset="0"/>
              </a:rPr>
              <a:t>1</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 P</a:t>
            </a:r>
            <a:r>
              <a:rPr lang="vi-VN" b="1" baseline="-25000" dirty="0" smtClean="0">
                <a:solidFill>
                  <a:prstClr val="white"/>
                </a:solidFill>
                <a:latin typeface="Calibri" panose="020F0502020204030204" pitchFamily="34" charset="0"/>
              </a:rPr>
              <a:t>h</a:t>
            </a:r>
            <a:r>
              <a:rPr lang="vi-VN" b="1" dirty="0" smtClean="0">
                <a:solidFill>
                  <a:prstClr val="white"/>
                </a:solidFill>
                <a:latin typeface="Calibri" panose="020F0502020204030204" pitchFamily="34" charset="0"/>
              </a:rPr>
              <a:t> </a:t>
            </a:r>
            <a:r>
              <a:rPr lang="bs-Latn-BA" b="1" dirty="0" smtClean="0">
                <a:solidFill>
                  <a:prstClr val="white"/>
                </a:solidFill>
                <a:latin typeface="Calibri" panose="020F0502020204030204" pitchFamily="34" charset="0"/>
              </a:rPr>
              <a:t>				</a:t>
            </a:r>
            <a:r>
              <a:rPr lang="vi-VN" dirty="0" smtClean="0">
                <a:solidFill>
                  <a:prstClr val="white"/>
                </a:solidFill>
                <a:latin typeface="Calibri" panose="020F0502020204030204" pitchFamily="34" charset="0"/>
              </a:rPr>
              <a:t>(</a:t>
            </a:r>
            <a:r>
              <a:rPr lang="vi-VN" dirty="0">
                <a:solidFill>
                  <a:prstClr val="white"/>
                </a:solidFill>
                <a:latin typeface="Calibri" panose="020F0502020204030204" pitchFamily="34" charset="0"/>
              </a:rPr>
              <a:t>5)</a:t>
            </a:r>
          </a:p>
          <a:p>
            <a:pPr lvl="0" algn="just">
              <a:buClr>
                <a:srgbClr val="0BD0D9"/>
              </a:buClr>
            </a:pPr>
            <a:endParaRPr lang="vi-VN" dirty="0">
              <a:solidFill>
                <a:prstClr val="white"/>
              </a:solidFill>
              <a:latin typeface="Calibri" panose="020F0502020204030204" pitchFamily="34" charset="0"/>
            </a:endParaRPr>
          </a:p>
          <a:p>
            <a:pPr lvl="0" algn="just">
              <a:buClr>
                <a:srgbClr val="0BD0D9"/>
              </a:buClr>
            </a:pPr>
            <a:r>
              <a:rPr lang="vi-VN" dirty="0">
                <a:solidFill>
                  <a:prstClr val="white"/>
                </a:solidFill>
                <a:latin typeface="Calibri" panose="020F0502020204030204" pitchFamily="34" charset="0"/>
              </a:rPr>
              <a:t>gde P</a:t>
            </a:r>
            <a:r>
              <a:rPr lang="vi-VN" baseline="-25000" dirty="0">
                <a:solidFill>
                  <a:prstClr val="white"/>
                </a:solidFill>
                <a:latin typeface="Calibri" panose="020F0502020204030204" pitchFamily="34" charset="0"/>
              </a:rPr>
              <a:t>1</a:t>
            </a:r>
            <a:r>
              <a:rPr lang="vi-VN" dirty="0">
                <a:solidFill>
                  <a:prstClr val="white"/>
                </a:solidFill>
                <a:latin typeface="Calibri" panose="020F0502020204030204" pitchFamily="34" charset="0"/>
              </a:rPr>
              <a:t> označava doprinos osnovnog harmonika (h=1), ova snaga je poznata kao snaga osnovne komponente; P</a:t>
            </a:r>
            <a:r>
              <a:rPr lang="vi-VN" baseline="-25000" dirty="0">
                <a:solidFill>
                  <a:prstClr val="white"/>
                </a:solidFill>
                <a:latin typeface="Calibri" panose="020F0502020204030204" pitchFamily="34" charset="0"/>
              </a:rPr>
              <a:t>h</a:t>
            </a:r>
            <a:r>
              <a:rPr lang="vi-VN" dirty="0">
                <a:solidFill>
                  <a:prstClr val="white"/>
                </a:solidFill>
                <a:latin typeface="Calibri" panose="020F0502020204030204" pitchFamily="34" charset="0"/>
              </a:rPr>
              <a:t> predstavlja sumu snaga svih viših harmonika (h=2,…M) odnosno, </a:t>
            </a:r>
            <a:r>
              <a:rPr lang="vi-VN" i="1" dirty="0">
                <a:solidFill>
                  <a:prstClr val="white"/>
                </a:solidFill>
                <a:latin typeface="Calibri" panose="020F0502020204030204" pitchFamily="34" charset="0"/>
              </a:rPr>
              <a:t>aktivnu harmonijsku snagu</a:t>
            </a:r>
            <a:r>
              <a:rPr lang="vi-VN" dirty="0">
                <a:solidFill>
                  <a:prstClr val="white"/>
                </a:solidFill>
                <a:latin typeface="Calibri" panose="020F0502020204030204" pitchFamily="34" charset="0"/>
              </a:rPr>
              <a:t>.</a:t>
            </a:r>
          </a:p>
        </p:txBody>
      </p:sp>
      <p:sp>
        <p:nvSpPr>
          <p:cNvPr id="4" name="Slide Number Placeholder 3"/>
          <p:cNvSpPr>
            <a:spLocks noGrp="1"/>
          </p:cNvSpPr>
          <p:nvPr>
            <p:ph type="sldNum" sz="quarter" idx="12"/>
          </p:nvPr>
        </p:nvSpPr>
        <p:spPr/>
        <p:txBody>
          <a:bodyPr/>
          <a:lstStyle/>
          <a:p>
            <a:fld id="{59DE6EB8-52AB-45EA-A660-3E1EBFA72987}" type="slidenum">
              <a:rPr lang="en-US" smtClean="0"/>
              <a:pPr/>
              <a:t>10</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195736" y="2351733"/>
            <a:ext cx="5757863" cy="357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85029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lvl="0" algn="just">
              <a:buClr>
                <a:srgbClr val="0BD0D9"/>
              </a:buClr>
            </a:pPr>
            <a:r>
              <a:rPr lang="vi-VN" dirty="0">
                <a:solidFill>
                  <a:prstClr val="white"/>
                </a:solidFill>
                <a:latin typeface="Calibri" panose="020F0502020204030204" pitchFamily="34" charset="0"/>
              </a:rPr>
              <a:t>Jedan od pionira u definisanju različitih oblika snage u elektroenergetskim sistemima u prisustvu harmonijskih izobličenja, rumunski naučnik Budeanu predložio je [3] da se reaktivna snaga računa kao</a:t>
            </a:r>
            <a:r>
              <a:rPr lang="vi-VN" dirty="0" smtClean="0">
                <a:solidFill>
                  <a:prstClr val="white"/>
                </a:solidFill>
                <a:latin typeface="Calibri" panose="020F0502020204030204" pitchFamily="34" charset="0"/>
              </a:rPr>
              <a:t>:</a:t>
            </a:r>
            <a:endParaRPr lang="bs-Latn-BA" dirty="0" smtClean="0">
              <a:solidFill>
                <a:prstClr val="white"/>
              </a:solidFill>
              <a:latin typeface="Calibri" panose="020F0502020204030204" pitchFamily="34" charset="0"/>
            </a:endParaRPr>
          </a:p>
          <a:p>
            <a:pPr lvl="0" algn="r">
              <a:buClr>
                <a:srgbClr val="0BD0D9"/>
              </a:buClr>
            </a:pPr>
            <a:r>
              <a:rPr lang="vi-VN" dirty="0" smtClean="0">
                <a:solidFill>
                  <a:prstClr val="white"/>
                </a:solidFill>
                <a:latin typeface="Calibri" panose="020F0502020204030204" pitchFamily="34" charset="0"/>
              </a:rPr>
              <a:t>(</a:t>
            </a:r>
            <a:r>
              <a:rPr lang="vi-VN" dirty="0">
                <a:solidFill>
                  <a:prstClr val="white"/>
                </a:solidFill>
                <a:latin typeface="Calibri" panose="020F0502020204030204" pitchFamily="34" charset="0"/>
              </a:rPr>
              <a:t>6)</a:t>
            </a:r>
          </a:p>
          <a:p>
            <a:pPr lvl="0" algn="just">
              <a:buClr>
                <a:srgbClr val="0BD0D9"/>
              </a:buClr>
            </a:pPr>
            <a:endParaRPr lang="bs-Latn-BA" sz="1800" dirty="0" smtClean="0">
              <a:solidFill>
                <a:prstClr val="white"/>
              </a:solidFill>
              <a:latin typeface="Calibri" panose="020F0502020204030204" pitchFamily="34" charset="0"/>
            </a:endParaRPr>
          </a:p>
          <a:p>
            <a:pPr lvl="0" algn="just">
              <a:buClr>
                <a:srgbClr val="0BD0D9"/>
              </a:buClr>
            </a:pPr>
            <a:r>
              <a:rPr lang="vi-VN" dirty="0" smtClean="0">
                <a:solidFill>
                  <a:prstClr val="white"/>
                </a:solidFill>
                <a:latin typeface="Calibri" panose="020F0502020204030204" pitchFamily="34" charset="0"/>
              </a:rPr>
              <a:t>Slično </a:t>
            </a:r>
            <a:r>
              <a:rPr lang="vi-VN" dirty="0">
                <a:solidFill>
                  <a:prstClr val="white"/>
                </a:solidFill>
                <a:latin typeface="Calibri" panose="020F0502020204030204" pitchFamily="34" charset="0"/>
              </a:rPr>
              <a:t>kao i u (5), Q</a:t>
            </a:r>
            <a:r>
              <a:rPr lang="vi-VN" baseline="-25000" dirty="0">
                <a:solidFill>
                  <a:prstClr val="white"/>
                </a:solidFill>
                <a:latin typeface="Calibri" panose="020F0502020204030204" pitchFamily="34" charset="0"/>
              </a:rPr>
              <a:t>1</a:t>
            </a:r>
            <a:r>
              <a:rPr lang="vi-VN" dirty="0">
                <a:solidFill>
                  <a:prstClr val="white"/>
                </a:solidFill>
                <a:latin typeface="Calibri" panose="020F0502020204030204" pitchFamily="34" charset="0"/>
              </a:rPr>
              <a:t> i Q</a:t>
            </a:r>
            <a:r>
              <a:rPr lang="vi-VN" baseline="-25000" dirty="0">
                <a:solidFill>
                  <a:prstClr val="white"/>
                </a:solidFill>
                <a:latin typeface="Calibri" panose="020F0502020204030204" pitchFamily="34" charset="0"/>
              </a:rPr>
              <a:t>h</a:t>
            </a:r>
            <a:r>
              <a:rPr lang="vi-VN" dirty="0">
                <a:solidFill>
                  <a:prstClr val="white"/>
                </a:solidFill>
                <a:latin typeface="Calibri" panose="020F0502020204030204" pitchFamily="34" charset="0"/>
              </a:rPr>
              <a:t> označavaju  reaktivnu snagu osnovne komponente i reaktivnu snagu viših harmonika, respektivno. </a:t>
            </a:r>
          </a:p>
          <a:p>
            <a:pPr lvl="0" algn="just">
              <a:buClr>
                <a:srgbClr val="0BD0D9"/>
              </a:buClr>
            </a:pPr>
            <a:r>
              <a:rPr lang="vi-VN" dirty="0">
                <a:solidFill>
                  <a:prstClr val="white"/>
                </a:solidFill>
                <a:latin typeface="Calibri" panose="020F0502020204030204" pitchFamily="34" charset="0"/>
              </a:rPr>
              <a:t>        Dobro je poznato [4] da se prividna snaga računa kao proizvod efektivnih vrednosti napona i struja. To znači da u prisustvu harmonika prividna snaga može da se izračuna kao</a:t>
            </a:r>
            <a:r>
              <a:rPr lang="vi-VN" dirty="0" smtClean="0">
                <a:solidFill>
                  <a:prstClr val="white"/>
                </a:solidFill>
                <a:latin typeface="Calibri" panose="020F0502020204030204" pitchFamily="34" charset="0"/>
              </a:rPr>
              <a:t>:</a:t>
            </a:r>
            <a:endParaRPr lang="bs-Latn-BA" dirty="0" smtClean="0">
              <a:solidFill>
                <a:prstClr val="white"/>
              </a:solidFill>
              <a:latin typeface="Calibri" panose="020F0502020204030204" pitchFamily="34" charset="0"/>
            </a:endParaRPr>
          </a:p>
          <a:p>
            <a:pPr lvl="0" algn="just">
              <a:buClr>
                <a:srgbClr val="0BD0D9"/>
              </a:buClr>
            </a:pPr>
            <a:endParaRPr lang="vi-VN" dirty="0">
              <a:solidFill>
                <a:prstClr val="white"/>
              </a:solidFill>
              <a:latin typeface="Calibri" panose="020F0502020204030204" pitchFamily="34" charset="0"/>
            </a:endParaRPr>
          </a:p>
          <a:p>
            <a:pPr lvl="0" algn="r">
              <a:buClr>
                <a:srgbClr val="0BD0D9"/>
              </a:buClr>
            </a:pPr>
            <a:r>
              <a:rPr lang="vi-VN" dirty="0" smtClean="0">
                <a:solidFill>
                  <a:prstClr val="white"/>
                </a:solidFill>
                <a:latin typeface="Calibri" panose="020F0502020204030204" pitchFamily="34" charset="0"/>
              </a:rPr>
              <a:t>(</a:t>
            </a:r>
            <a:r>
              <a:rPr lang="vi-VN" dirty="0">
                <a:solidFill>
                  <a:prstClr val="white"/>
                </a:solidFill>
                <a:latin typeface="Calibri" panose="020F0502020204030204" pitchFamily="34" charset="0"/>
              </a:rPr>
              <a:t>7</a:t>
            </a:r>
            <a:r>
              <a:rPr lang="vi-VN" dirty="0" smtClean="0">
                <a:solidFill>
                  <a:prstClr val="white"/>
                </a:solidFill>
                <a:latin typeface="Calibri" panose="020F0502020204030204" pitchFamily="34" charset="0"/>
              </a:rPr>
              <a:t>)</a:t>
            </a:r>
            <a:endParaRPr lang="bs-Latn-BA" dirty="0" smtClean="0">
              <a:solidFill>
                <a:prstClr val="white"/>
              </a:solidFill>
              <a:latin typeface="Calibri" panose="020F0502020204030204" pitchFamily="34" charset="0"/>
            </a:endParaRPr>
          </a:p>
          <a:p>
            <a:pPr lvl="0" algn="r">
              <a:buClr>
                <a:srgbClr val="0BD0D9"/>
              </a:buClr>
            </a:pPr>
            <a:endParaRPr lang="vi-VN" dirty="0">
              <a:solidFill>
                <a:prstClr val="white"/>
              </a:solidFill>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11</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694457" y="2567757"/>
            <a:ext cx="5757863" cy="357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491381" y="4995763"/>
            <a:ext cx="6176963" cy="1025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74100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lvl="0" algn="just">
              <a:buClr>
                <a:srgbClr val="0BD0D9"/>
              </a:buClr>
            </a:pPr>
            <a:r>
              <a:rPr lang="vi-VN" dirty="0">
                <a:solidFill>
                  <a:prstClr val="white"/>
                </a:solidFill>
                <a:latin typeface="Calibri" panose="020F0502020204030204" pitchFamily="34" charset="0"/>
              </a:rPr>
              <a:t>Kada se primijene (4) i (5) za izračunavanje aktivne snage i (6) za izračunavanje reaktivne snage, a prividna snaga izračuna na osnovu (7), dobija se da u prisustvu harmonika:</a:t>
            </a:r>
          </a:p>
          <a:p>
            <a:pPr lvl="0" algn="just">
              <a:buClr>
                <a:srgbClr val="0BD0D9"/>
              </a:buClr>
            </a:pPr>
            <a:endParaRPr lang="vi-VN" dirty="0">
              <a:solidFill>
                <a:prstClr val="white"/>
              </a:solidFill>
              <a:latin typeface="Calibri" panose="020F0502020204030204" pitchFamily="34" charset="0"/>
            </a:endParaRPr>
          </a:p>
          <a:p>
            <a:pPr lvl="0" algn="r">
              <a:buClr>
                <a:srgbClr val="0BD0D9"/>
              </a:buClr>
            </a:pPr>
            <a:r>
              <a:rPr lang="vi-VN" b="1" dirty="0" smtClean="0">
                <a:solidFill>
                  <a:prstClr val="white"/>
                </a:solidFill>
                <a:latin typeface="Calibri" panose="020F0502020204030204" pitchFamily="34" charset="0"/>
              </a:rPr>
              <a:t>S</a:t>
            </a:r>
            <a:r>
              <a:rPr lang="vi-VN" b="1" baseline="30000" dirty="0" smtClean="0">
                <a:solidFill>
                  <a:prstClr val="white"/>
                </a:solidFill>
                <a:latin typeface="Calibri" panose="020F0502020204030204" pitchFamily="34" charset="0"/>
              </a:rPr>
              <a:t>2</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&gt;</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P</a:t>
            </a:r>
            <a:r>
              <a:rPr lang="vi-VN" b="1" baseline="30000" dirty="0" smtClean="0">
                <a:solidFill>
                  <a:prstClr val="white"/>
                </a:solidFill>
                <a:latin typeface="Calibri" panose="020F0502020204030204" pitchFamily="34" charset="0"/>
              </a:rPr>
              <a:t>2</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Q</a:t>
            </a:r>
            <a:r>
              <a:rPr lang="vi-VN" b="1" baseline="30000" dirty="0" smtClean="0">
                <a:solidFill>
                  <a:prstClr val="white"/>
                </a:solidFill>
                <a:latin typeface="Calibri" panose="020F0502020204030204" pitchFamily="34" charset="0"/>
              </a:rPr>
              <a:t>2</a:t>
            </a:r>
            <a:r>
              <a:rPr lang="vi-VN" b="1" dirty="0" smtClean="0">
                <a:solidFill>
                  <a:prstClr val="white"/>
                </a:solidFill>
                <a:latin typeface="Calibri" panose="020F0502020204030204" pitchFamily="34" charset="0"/>
              </a:rPr>
              <a:t> </a:t>
            </a:r>
            <a:r>
              <a:rPr lang="bs-Latn-BA" b="1" dirty="0" smtClean="0">
                <a:solidFill>
                  <a:prstClr val="white"/>
                </a:solidFill>
                <a:latin typeface="Calibri" panose="020F0502020204030204" pitchFamily="34" charset="0"/>
              </a:rPr>
              <a:t>				</a:t>
            </a:r>
            <a:r>
              <a:rPr lang="vi-VN" dirty="0" smtClean="0">
                <a:solidFill>
                  <a:prstClr val="white"/>
                </a:solidFill>
                <a:latin typeface="Calibri" panose="020F0502020204030204" pitchFamily="34" charset="0"/>
              </a:rPr>
              <a:t>(</a:t>
            </a:r>
            <a:r>
              <a:rPr lang="vi-VN" dirty="0">
                <a:solidFill>
                  <a:prstClr val="white"/>
                </a:solidFill>
                <a:latin typeface="Calibri" panose="020F0502020204030204" pitchFamily="34" charset="0"/>
              </a:rPr>
              <a:t>8)</a:t>
            </a:r>
          </a:p>
          <a:p>
            <a:pPr lvl="0" algn="just">
              <a:buClr>
                <a:srgbClr val="0BD0D9"/>
              </a:buClr>
            </a:pPr>
            <a:r>
              <a:rPr lang="vi-VN" dirty="0">
                <a:solidFill>
                  <a:prstClr val="white"/>
                </a:solidFill>
                <a:latin typeface="Calibri" panose="020F0502020204030204" pitchFamily="34" charset="0"/>
              </a:rPr>
              <a:t>	</a:t>
            </a:r>
          </a:p>
          <a:p>
            <a:pPr lvl="0" algn="just">
              <a:buClr>
                <a:srgbClr val="0BD0D9"/>
              </a:buClr>
            </a:pPr>
            <a:r>
              <a:rPr lang="vi-VN" dirty="0">
                <a:solidFill>
                  <a:prstClr val="white"/>
                </a:solidFill>
                <a:latin typeface="Calibri" panose="020F0502020204030204" pitchFamily="34" charset="0"/>
              </a:rPr>
              <a:t>        S obzirom da za prostoperiodične sisteme važi da je S</a:t>
            </a:r>
            <a:r>
              <a:rPr lang="vi-VN" baseline="30000" dirty="0">
                <a:solidFill>
                  <a:prstClr val="white"/>
                </a:solidFill>
                <a:latin typeface="Calibri" panose="020F0502020204030204" pitchFamily="34" charset="0"/>
              </a:rPr>
              <a:t>2</a:t>
            </a:r>
            <a:r>
              <a:rPr lang="vi-VN" dirty="0">
                <a:solidFill>
                  <a:prstClr val="white"/>
                </a:solidFill>
                <a:latin typeface="Calibri" panose="020F0502020204030204" pitchFamily="34" charset="0"/>
              </a:rPr>
              <a:t>=P</a:t>
            </a:r>
            <a:r>
              <a:rPr lang="vi-VN" baseline="30000" dirty="0">
                <a:solidFill>
                  <a:prstClr val="white"/>
                </a:solidFill>
                <a:latin typeface="Calibri" panose="020F0502020204030204" pitchFamily="34" charset="0"/>
              </a:rPr>
              <a:t>2</a:t>
            </a:r>
            <a:r>
              <a:rPr lang="vi-VN" dirty="0">
                <a:solidFill>
                  <a:prstClr val="white"/>
                </a:solidFill>
                <a:latin typeface="Calibri" panose="020F0502020204030204" pitchFamily="34" charset="0"/>
              </a:rPr>
              <a:t>+Q</a:t>
            </a:r>
            <a:r>
              <a:rPr lang="vi-VN" baseline="30000" dirty="0">
                <a:solidFill>
                  <a:prstClr val="white"/>
                </a:solidFill>
                <a:latin typeface="Calibri" panose="020F0502020204030204" pitchFamily="34" charset="0"/>
              </a:rPr>
              <a:t>2</a:t>
            </a:r>
            <a:r>
              <a:rPr lang="vi-VN" dirty="0">
                <a:solidFill>
                  <a:prstClr val="white"/>
                </a:solidFill>
                <a:latin typeface="Calibri" panose="020F0502020204030204" pitchFamily="34" charset="0"/>
              </a:rPr>
              <a:t>,  jasno je da razlika potiče od prisustva viših harmonika, odnosno da je ona posljedica izobličenja napona i struje u sistemu. Prateći ukupnu logiku u definisanju aktivne i reaktivne snage Budeanu je 1927. godine uveo pojam snage izobličenja, odnosno distorzione snage, koja je posljedica prisustva harmonika u mreži. </a:t>
            </a:r>
          </a:p>
        </p:txBody>
      </p:sp>
      <p:sp>
        <p:nvSpPr>
          <p:cNvPr id="4" name="Slide Number Placeholder 3"/>
          <p:cNvSpPr>
            <a:spLocks noGrp="1"/>
          </p:cNvSpPr>
          <p:nvPr>
            <p:ph type="sldNum" sz="quarter" idx="12"/>
          </p:nvPr>
        </p:nvSpPr>
        <p:spPr/>
        <p:txBody>
          <a:bodyPr/>
          <a:lstStyle/>
          <a:p>
            <a:fld id="{59DE6EB8-52AB-45EA-A660-3E1EBFA72987}" type="slidenum">
              <a:rPr lang="en-US" smtClean="0"/>
              <a:pPr/>
              <a:t>12</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425485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lvl="0" algn="just">
              <a:buClr>
                <a:srgbClr val="0BD0D9"/>
              </a:buClr>
            </a:pPr>
            <a:r>
              <a:rPr lang="vi-VN" dirty="0">
                <a:solidFill>
                  <a:prstClr val="white"/>
                </a:solidFill>
                <a:latin typeface="Calibri" panose="020F0502020204030204" pitchFamily="34" charset="0"/>
              </a:rPr>
              <a:t>Zato je uveo korekciju u izrazu za prividnu snagu: </a:t>
            </a:r>
            <a:endParaRPr lang="bs-Latn-BA" dirty="0" smtClean="0">
              <a:solidFill>
                <a:prstClr val="white"/>
              </a:solidFill>
              <a:latin typeface="Calibri" panose="020F0502020204030204" pitchFamily="34" charset="0"/>
            </a:endParaRPr>
          </a:p>
          <a:p>
            <a:pPr lvl="0" algn="just">
              <a:buClr>
                <a:srgbClr val="0BD0D9"/>
              </a:buClr>
            </a:pPr>
            <a:endParaRPr lang="vi-VN" dirty="0">
              <a:solidFill>
                <a:prstClr val="white"/>
              </a:solidFill>
              <a:latin typeface="Calibri" panose="020F0502020204030204" pitchFamily="34" charset="0"/>
            </a:endParaRPr>
          </a:p>
          <a:p>
            <a:pPr lvl="0" algn="r">
              <a:buClr>
                <a:srgbClr val="0BD0D9"/>
              </a:buClr>
            </a:pPr>
            <a:r>
              <a:rPr lang="vi-VN" b="1" dirty="0" smtClean="0">
                <a:solidFill>
                  <a:prstClr val="white"/>
                </a:solidFill>
                <a:latin typeface="Calibri" panose="020F0502020204030204" pitchFamily="34" charset="0"/>
              </a:rPr>
              <a:t>S</a:t>
            </a:r>
            <a:r>
              <a:rPr lang="vi-VN" b="1" baseline="30000" dirty="0" smtClean="0">
                <a:solidFill>
                  <a:prstClr val="white"/>
                </a:solidFill>
                <a:latin typeface="Calibri" panose="020F0502020204030204" pitchFamily="34" charset="0"/>
              </a:rPr>
              <a:t>2</a:t>
            </a:r>
            <a:r>
              <a:rPr lang="bs-Latn-BA" b="1" baseline="30000"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P</a:t>
            </a:r>
            <a:r>
              <a:rPr lang="vi-VN" b="1" baseline="30000" dirty="0" smtClean="0">
                <a:solidFill>
                  <a:prstClr val="white"/>
                </a:solidFill>
                <a:latin typeface="Calibri" panose="020F0502020204030204" pitchFamily="34" charset="0"/>
              </a:rPr>
              <a:t>2</a:t>
            </a:r>
            <a:r>
              <a:rPr lang="bs-Latn-BA" b="1" baseline="30000"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 Q</a:t>
            </a:r>
            <a:r>
              <a:rPr lang="vi-VN" b="1" baseline="30000" dirty="0" smtClean="0">
                <a:solidFill>
                  <a:prstClr val="white"/>
                </a:solidFill>
                <a:latin typeface="Calibri" panose="020F0502020204030204" pitchFamily="34" charset="0"/>
              </a:rPr>
              <a:t>2</a:t>
            </a:r>
            <a:r>
              <a:rPr lang="bs-Latn-BA" b="1" baseline="30000"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D</a:t>
            </a:r>
            <a:r>
              <a:rPr lang="vi-VN" b="1" baseline="30000" dirty="0" smtClean="0">
                <a:solidFill>
                  <a:prstClr val="white"/>
                </a:solidFill>
                <a:latin typeface="Calibri" panose="020F0502020204030204" pitchFamily="34" charset="0"/>
              </a:rPr>
              <a:t>2</a:t>
            </a:r>
            <a:r>
              <a:rPr lang="vi-VN" b="1" dirty="0" smtClean="0">
                <a:solidFill>
                  <a:prstClr val="white"/>
                </a:solidFill>
                <a:latin typeface="Calibri" panose="020F0502020204030204" pitchFamily="34" charset="0"/>
              </a:rPr>
              <a:t> </a:t>
            </a:r>
            <a:r>
              <a:rPr lang="bs-Latn-BA" b="1" dirty="0" smtClean="0">
                <a:solidFill>
                  <a:prstClr val="white"/>
                </a:solidFill>
                <a:latin typeface="Calibri" panose="020F0502020204030204" pitchFamily="34" charset="0"/>
              </a:rPr>
              <a:t>					</a:t>
            </a:r>
            <a:r>
              <a:rPr lang="vi-VN" dirty="0" smtClean="0">
                <a:solidFill>
                  <a:prstClr val="white"/>
                </a:solidFill>
                <a:latin typeface="Calibri" panose="020F0502020204030204" pitchFamily="34" charset="0"/>
              </a:rPr>
              <a:t>(</a:t>
            </a:r>
            <a:r>
              <a:rPr lang="vi-VN" dirty="0">
                <a:solidFill>
                  <a:prstClr val="white"/>
                </a:solidFill>
                <a:latin typeface="Calibri" panose="020F0502020204030204" pitchFamily="34" charset="0"/>
              </a:rPr>
              <a:t>9)</a:t>
            </a:r>
          </a:p>
          <a:p>
            <a:pPr lvl="0" algn="just">
              <a:buClr>
                <a:srgbClr val="0BD0D9"/>
              </a:buClr>
            </a:pPr>
            <a:r>
              <a:rPr lang="vi-VN" dirty="0">
                <a:solidFill>
                  <a:prstClr val="white"/>
                </a:solidFill>
                <a:latin typeface="Calibri" panose="020F0502020204030204" pitchFamily="34" charset="0"/>
              </a:rPr>
              <a:t>	</a:t>
            </a:r>
          </a:p>
          <a:p>
            <a:pPr lvl="0" algn="just">
              <a:buClr>
                <a:srgbClr val="0BD0D9"/>
              </a:buClr>
            </a:pPr>
            <a:r>
              <a:rPr lang="vi-VN" dirty="0">
                <a:solidFill>
                  <a:prstClr val="white"/>
                </a:solidFill>
                <a:latin typeface="Calibri" panose="020F0502020204030204" pitchFamily="34" charset="0"/>
              </a:rPr>
              <a:t>gde je sa D označena distorziona snaga. Suština ove korekcije sadržana je u činjenici da u odsustvu harmonika, D=0, važi S</a:t>
            </a:r>
            <a:r>
              <a:rPr lang="vi-VN" baseline="30000" dirty="0">
                <a:solidFill>
                  <a:prstClr val="white"/>
                </a:solidFill>
                <a:latin typeface="Calibri" panose="020F0502020204030204" pitchFamily="34" charset="0"/>
              </a:rPr>
              <a:t>2</a:t>
            </a:r>
            <a:r>
              <a:rPr lang="vi-VN" dirty="0">
                <a:solidFill>
                  <a:prstClr val="white"/>
                </a:solidFill>
                <a:latin typeface="Calibri" panose="020F0502020204030204" pitchFamily="34" charset="0"/>
              </a:rPr>
              <a:t>=P</a:t>
            </a:r>
            <a:r>
              <a:rPr lang="vi-VN" baseline="30000" dirty="0">
                <a:solidFill>
                  <a:prstClr val="white"/>
                </a:solidFill>
                <a:latin typeface="Calibri" panose="020F0502020204030204" pitchFamily="34" charset="0"/>
              </a:rPr>
              <a:t>2</a:t>
            </a:r>
            <a:r>
              <a:rPr lang="vi-VN" dirty="0">
                <a:solidFill>
                  <a:prstClr val="white"/>
                </a:solidFill>
                <a:latin typeface="Calibri" panose="020F0502020204030204" pitchFamily="34" charset="0"/>
              </a:rPr>
              <a:t>+Q</a:t>
            </a:r>
            <a:r>
              <a:rPr lang="vi-VN" baseline="30000" dirty="0">
                <a:solidFill>
                  <a:prstClr val="white"/>
                </a:solidFill>
                <a:latin typeface="Calibri" panose="020F0502020204030204" pitchFamily="34" charset="0"/>
              </a:rPr>
              <a:t>2</a:t>
            </a:r>
            <a:r>
              <a:rPr lang="vi-VN" dirty="0">
                <a:solidFill>
                  <a:prstClr val="white"/>
                </a:solidFill>
                <a:latin typeface="Calibri" panose="020F0502020204030204" pitchFamily="34" charset="0"/>
              </a:rPr>
              <a:t>, čime ova poznata definicija postaje specijalni slučaj </a:t>
            </a:r>
            <a:r>
              <a:rPr lang="vi-VN" dirty="0" smtClean="0">
                <a:solidFill>
                  <a:prstClr val="white"/>
                </a:solidFill>
                <a:latin typeface="Calibri" panose="020F0502020204030204" pitchFamily="34" charset="0"/>
              </a:rPr>
              <a:t>prim</a:t>
            </a:r>
            <a:r>
              <a:rPr lang="bs-Latn-BA" dirty="0" smtClean="0">
                <a:solidFill>
                  <a:prstClr val="white"/>
                </a:solidFill>
                <a:latin typeface="Calibri" panose="020F0502020204030204" pitchFamily="34" charset="0"/>
              </a:rPr>
              <a:t>j</a:t>
            </a:r>
            <a:r>
              <a:rPr lang="vi-VN" dirty="0" smtClean="0">
                <a:solidFill>
                  <a:prstClr val="white"/>
                </a:solidFill>
                <a:latin typeface="Calibri" panose="020F0502020204030204" pitchFamily="34" charset="0"/>
              </a:rPr>
              <a:t>ene </a:t>
            </a:r>
            <a:r>
              <a:rPr lang="vi-VN" dirty="0">
                <a:solidFill>
                  <a:prstClr val="white"/>
                </a:solidFill>
                <a:latin typeface="Calibri" panose="020F0502020204030204" pitchFamily="34" charset="0"/>
              </a:rPr>
              <a:t>(9).</a:t>
            </a:r>
          </a:p>
          <a:p>
            <a:pPr lvl="0" algn="just">
              <a:buClr>
                <a:srgbClr val="0BD0D9"/>
              </a:buClr>
            </a:pPr>
            <a:r>
              <a:rPr lang="vi-VN" dirty="0">
                <a:solidFill>
                  <a:prstClr val="white"/>
                </a:solidFill>
                <a:latin typeface="Calibri" panose="020F0502020204030204" pitchFamily="34" charset="0"/>
              </a:rPr>
              <a:t>           Na osnovu ovoga slijedi da snaga distorzije može da se izračuna kao:</a:t>
            </a:r>
          </a:p>
          <a:p>
            <a:pPr lvl="0" algn="just">
              <a:buClr>
                <a:srgbClr val="0BD0D9"/>
              </a:buClr>
            </a:pPr>
            <a:endParaRPr lang="vi-VN" dirty="0">
              <a:solidFill>
                <a:prstClr val="white"/>
              </a:solidFill>
              <a:latin typeface="Calibri" panose="020F0502020204030204" pitchFamily="34" charset="0"/>
            </a:endParaRPr>
          </a:p>
          <a:p>
            <a:pPr lvl="0" algn="r">
              <a:buClr>
                <a:srgbClr val="0BD0D9"/>
              </a:buClr>
            </a:pPr>
            <a:r>
              <a:rPr lang="vi-VN" dirty="0" smtClean="0">
                <a:solidFill>
                  <a:prstClr val="white"/>
                </a:solidFill>
                <a:latin typeface="Calibri" panose="020F0502020204030204" pitchFamily="34" charset="0"/>
              </a:rPr>
              <a:t>(</a:t>
            </a:r>
            <a:r>
              <a:rPr lang="vi-VN" dirty="0">
                <a:solidFill>
                  <a:prstClr val="white"/>
                </a:solidFill>
                <a:latin typeface="Calibri" panose="020F0502020204030204" pitchFamily="34" charset="0"/>
              </a:rPr>
              <a:t>10)</a:t>
            </a:r>
          </a:p>
        </p:txBody>
      </p:sp>
      <p:sp>
        <p:nvSpPr>
          <p:cNvPr id="4" name="Slide Number Placeholder 3"/>
          <p:cNvSpPr>
            <a:spLocks noGrp="1"/>
          </p:cNvSpPr>
          <p:nvPr>
            <p:ph type="sldNum" sz="quarter" idx="12"/>
          </p:nvPr>
        </p:nvSpPr>
        <p:spPr/>
        <p:txBody>
          <a:bodyPr/>
          <a:lstStyle/>
          <a:p>
            <a:fld id="{59DE6EB8-52AB-45EA-A660-3E1EBFA72987}" type="slidenum">
              <a:rPr lang="en-US" smtClean="0"/>
              <a:pPr/>
              <a:t>13</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4098"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571501" y="5373216"/>
            <a:ext cx="6176963" cy="406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44935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t">
            <a:noAutofit/>
          </a:bodyPr>
          <a:lstStyle/>
          <a:p>
            <a:pPr lvl="0" algn="just">
              <a:buClr>
                <a:srgbClr val="0BD0D9"/>
              </a:buClr>
            </a:pPr>
            <a:r>
              <a:rPr lang="vi-VN" dirty="0">
                <a:solidFill>
                  <a:prstClr val="white"/>
                </a:solidFill>
                <a:latin typeface="Calibri" panose="020F0502020204030204" pitchFamily="34" charset="0"/>
              </a:rPr>
              <a:t>Slika </a:t>
            </a:r>
            <a:r>
              <a:rPr lang="vi-VN" dirty="0" smtClean="0">
                <a:solidFill>
                  <a:prstClr val="white"/>
                </a:solidFill>
                <a:latin typeface="Calibri" panose="020F0502020204030204" pitchFamily="34" charset="0"/>
              </a:rPr>
              <a:t>1</a:t>
            </a:r>
            <a:r>
              <a:rPr lang="bs-Latn-BA" dirty="0" smtClean="0">
                <a:solidFill>
                  <a:prstClr val="white"/>
                </a:solidFill>
                <a:latin typeface="Calibri" panose="020F0502020204030204" pitchFamily="34" charset="0"/>
              </a:rPr>
              <a:t>.</a:t>
            </a:r>
            <a:r>
              <a:rPr lang="vi-VN" dirty="0" smtClean="0">
                <a:solidFill>
                  <a:prstClr val="white"/>
                </a:solidFill>
                <a:latin typeface="Calibri" panose="020F0502020204030204" pitchFamily="34" charset="0"/>
              </a:rPr>
              <a:t> </a:t>
            </a:r>
            <a:r>
              <a:rPr lang="vi-VN" dirty="0">
                <a:solidFill>
                  <a:prstClr val="white"/>
                </a:solidFill>
                <a:latin typeface="Calibri" panose="020F0502020204030204" pitchFamily="34" charset="0"/>
              </a:rPr>
              <a:t>predstavlja grafičku interpretaciju odnosa između aktivne P, reaktivne Q, fazne , distorzione D i prividne snage S, u monofaznom sistemu kada napon i struja sadrže harmonike. </a:t>
            </a:r>
            <a:endParaRPr lang="bs-Latn-BA" dirty="0" smtClean="0">
              <a:solidFill>
                <a:prstClr val="white"/>
              </a:solidFill>
              <a:latin typeface="Calibri" panose="020F0502020204030204" pitchFamily="34" charset="0"/>
            </a:endParaRPr>
          </a:p>
          <a:p>
            <a:pPr lvl="0" algn="just">
              <a:buClr>
                <a:srgbClr val="0BD0D9"/>
              </a:buClr>
            </a:pPr>
            <a:endParaRPr lang="bs-Latn-BA" dirty="0">
              <a:solidFill>
                <a:prstClr val="white"/>
              </a:solidFill>
              <a:latin typeface="Calibri" panose="020F0502020204030204" pitchFamily="34" charset="0"/>
            </a:endParaRPr>
          </a:p>
          <a:p>
            <a:pPr lvl="0" algn="just">
              <a:buClr>
                <a:srgbClr val="0BD0D9"/>
              </a:buClr>
            </a:pPr>
            <a:endParaRPr lang="bs-Latn-BA" dirty="0" smtClean="0">
              <a:solidFill>
                <a:prstClr val="white"/>
              </a:solidFill>
              <a:latin typeface="Calibri" panose="020F0502020204030204" pitchFamily="34" charset="0"/>
            </a:endParaRPr>
          </a:p>
          <a:p>
            <a:pPr lvl="0" algn="just">
              <a:buClr>
                <a:srgbClr val="0BD0D9"/>
              </a:buClr>
            </a:pPr>
            <a:endParaRPr lang="bs-Latn-BA" dirty="0">
              <a:solidFill>
                <a:prstClr val="white"/>
              </a:solidFill>
              <a:latin typeface="Calibri" panose="020F0502020204030204" pitchFamily="34" charset="0"/>
            </a:endParaRPr>
          </a:p>
          <a:p>
            <a:pPr lvl="0" algn="just">
              <a:buClr>
                <a:srgbClr val="0BD0D9"/>
              </a:buClr>
            </a:pPr>
            <a:endParaRPr lang="bs-Latn-BA" dirty="0" smtClean="0">
              <a:solidFill>
                <a:prstClr val="white"/>
              </a:solidFill>
              <a:latin typeface="Calibri" panose="020F0502020204030204" pitchFamily="34" charset="0"/>
            </a:endParaRPr>
          </a:p>
          <a:p>
            <a:pPr lvl="0" algn="just">
              <a:buClr>
                <a:srgbClr val="0BD0D9"/>
              </a:buClr>
            </a:pPr>
            <a:endParaRPr lang="bs-Latn-BA" dirty="0">
              <a:solidFill>
                <a:prstClr val="white"/>
              </a:solidFill>
              <a:latin typeface="Calibri" panose="020F0502020204030204" pitchFamily="34" charset="0"/>
            </a:endParaRPr>
          </a:p>
          <a:p>
            <a:pPr lvl="0" algn="just">
              <a:buClr>
                <a:srgbClr val="0BD0D9"/>
              </a:buClr>
            </a:pPr>
            <a:endParaRPr lang="bs-Latn-BA" dirty="0" smtClean="0">
              <a:solidFill>
                <a:prstClr val="white"/>
              </a:solidFill>
              <a:latin typeface="Calibri" panose="020F0502020204030204" pitchFamily="34" charset="0"/>
            </a:endParaRPr>
          </a:p>
          <a:p>
            <a:pPr lvl="0" algn="just">
              <a:buClr>
                <a:srgbClr val="0BD0D9"/>
              </a:buClr>
            </a:pPr>
            <a:endParaRPr lang="bs-Latn-BA" dirty="0">
              <a:solidFill>
                <a:prstClr val="white"/>
              </a:solidFill>
              <a:latin typeface="Calibri" panose="020F0502020204030204" pitchFamily="34" charset="0"/>
            </a:endParaRPr>
          </a:p>
          <a:p>
            <a:pPr lvl="0" algn="ctr">
              <a:buClr>
                <a:srgbClr val="0BD0D9"/>
              </a:buClr>
            </a:pPr>
            <a:endParaRPr lang="bs-Latn-BA" dirty="0" smtClean="0">
              <a:solidFill>
                <a:prstClr val="white"/>
              </a:solidFill>
              <a:latin typeface="Calibri" panose="020F0502020204030204" pitchFamily="34" charset="0"/>
            </a:endParaRPr>
          </a:p>
          <a:p>
            <a:pPr lvl="0" algn="ctr">
              <a:buClr>
                <a:srgbClr val="0BD0D9"/>
              </a:buClr>
            </a:pPr>
            <a:endParaRPr lang="bs-Latn-BA" sz="1000" dirty="0" smtClean="0">
              <a:solidFill>
                <a:prstClr val="white"/>
              </a:solidFill>
              <a:latin typeface="Calibri" panose="020F0502020204030204" pitchFamily="34" charset="0"/>
            </a:endParaRPr>
          </a:p>
          <a:p>
            <a:pPr lvl="0" algn="ctr">
              <a:buClr>
                <a:srgbClr val="0BD0D9"/>
              </a:buClr>
            </a:pPr>
            <a:r>
              <a:rPr lang="vi-VN" dirty="0" smtClean="0">
                <a:solidFill>
                  <a:prstClr val="white"/>
                </a:solidFill>
                <a:latin typeface="Calibri" panose="020F0502020204030204" pitchFamily="34" charset="0"/>
              </a:rPr>
              <a:t>Slika </a:t>
            </a:r>
            <a:r>
              <a:rPr lang="vi-VN" dirty="0">
                <a:solidFill>
                  <a:prstClr val="white"/>
                </a:solidFill>
                <a:latin typeface="Calibri" panose="020F0502020204030204" pitchFamily="34" charset="0"/>
              </a:rPr>
              <a:t>1. </a:t>
            </a:r>
            <a:r>
              <a:rPr lang="vi-VN" dirty="0" smtClean="0">
                <a:solidFill>
                  <a:prstClr val="white"/>
                </a:solidFill>
                <a:latin typeface="Calibri" panose="020F0502020204030204" pitchFamily="34" charset="0"/>
              </a:rPr>
              <a:t>Grafički </a:t>
            </a:r>
            <a:r>
              <a:rPr lang="vi-VN" dirty="0">
                <a:solidFill>
                  <a:prstClr val="white"/>
                </a:solidFill>
                <a:latin typeface="Calibri" panose="020F0502020204030204" pitchFamily="34" charset="0"/>
              </a:rPr>
              <a:t>prikaz odnosa između komponenti snage </a:t>
            </a:r>
            <a:r>
              <a:rPr lang="vi-VN" dirty="0" smtClean="0">
                <a:solidFill>
                  <a:prstClr val="white"/>
                </a:solidFill>
                <a:latin typeface="Calibri" panose="020F0502020204030204" pitchFamily="34" charset="0"/>
              </a:rPr>
              <a:t>u </a:t>
            </a:r>
            <a:r>
              <a:rPr lang="vi-VN" dirty="0">
                <a:solidFill>
                  <a:prstClr val="white"/>
                </a:solidFill>
                <a:latin typeface="Calibri" panose="020F0502020204030204" pitchFamily="34" charset="0"/>
              </a:rPr>
              <a:t>monofaznom sistemu</a:t>
            </a:r>
          </a:p>
        </p:txBody>
      </p:sp>
      <p:sp>
        <p:nvSpPr>
          <p:cNvPr id="4" name="Slide Number Placeholder 3"/>
          <p:cNvSpPr>
            <a:spLocks noGrp="1"/>
          </p:cNvSpPr>
          <p:nvPr>
            <p:ph type="sldNum" sz="quarter" idx="12"/>
          </p:nvPr>
        </p:nvSpPr>
        <p:spPr/>
        <p:txBody>
          <a:bodyPr/>
          <a:lstStyle/>
          <a:p>
            <a:fld id="{59DE6EB8-52AB-45EA-A660-3E1EBFA72987}" type="slidenum">
              <a:rPr lang="en-US" smtClean="0"/>
              <a:pPr/>
              <a:t>14</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2582902" y="2309549"/>
            <a:ext cx="3978196" cy="3063667"/>
          </a:xfrm>
          <a:prstGeom prst="rect">
            <a:avLst/>
          </a:prstGeom>
          <a:noFill/>
          <a:ln>
            <a:noFill/>
          </a:ln>
        </p:spPr>
      </p:pic>
    </p:spTree>
    <p:extLst>
      <p:ext uri="{BB962C8B-B14F-4D97-AF65-F5344CB8AC3E}">
        <p14:creationId xmlns:p14="http://schemas.microsoft.com/office/powerpoint/2010/main" xmlns="" val="4276308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t">
            <a:noAutofit/>
          </a:bodyPr>
          <a:lstStyle/>
          <a:p>
            <a:pPr lvl="0" algn="just">
              <a:buClr>
                <a:srgbClr val="0BD0D9"/>
              </a:buClr>
            </a:pPr>
            <a:endParaRPr lang="bs-Latn-BA" dirty="0" smtClean="0">
              <a:solidFill>
                <a:prstClr val="white"/>
              </a:solidFill>
              <a:latin typeface="Calibri" panose="020F0502020204030204" pitchFamily="34" charset="0"/>
            </a:endParaRPr>
          </a:p>
          <a:p>
            <a:pPr lvl="0" algn="just">
              <a:buClr>
                <a:srgbClr val="0BD0D9"/>
              </a:buClr>
            </a:pPr>
            <a:r>
              <a:rPr lang="vi-VN" dirty="0" smtClean="0">
                <a:solidFill>
                  <a:prstClr val="white"/>
                </a:solidFill>
                <a:latin typeface="Calibri" panose="020F0502020204030204" pitchFamily="34" charset="0"/>
              </a:rPr>
              <a:t>Na </a:t>
            </a:r>
            <a:r>
              <a:rPr lang="vi-VN" dirty="0">
                <a:solidFill>
                  <a:prstClr val="white"/>
                </a:solidFill>
                <a:latin typeface="Calibri" panose="020F0502020204030204" pitchFamily="34" charset="0"/>
              </a:rPr>
              <a:t>osnovnoj frekvenciji definiše se faktor snage zbog pomjeraja: </a:t>
            </a:r>
            <a:endParaRPr lang="bs-Latn-BA" dirty="0" smtClean="0">
              <a:solidFill>
                <a:prstClr val="white"/>
              </a:solidFill>
              <a:latin typeface="Calibri" panose="020F0502020204030204" pitchFamily="34" charset="0"/>
            </a:endParaRPr>
          </a:p>
          <a:p>
            <a:pPr lvl="0" algn="just">
              <a:buClr>
                <a:srgbClr val="0BD0D9"/>
              </a:buClr>
            </a:pPr>
            <a:r>
              <a:rPr lang="vi-VN" dirty="0" smtClean="0">
                <a:solidFill>
                  <a:prstClr val="white"/>
                </a:solidFill>
                <a:latin typeface="Calibri" panose="020F0502020204030204" pitchFamily="34" charset="0"/>
              </a:rPr>
              <a:t>PF</a:t>
            </a:r>
            <a:r>
              <a:rPr lang="vi-VN" baseline="-25000" dirty="0" smtClean="0">
                <a:solidFill>
                  <a:prstClr val="white"/>
                </a:solidFill>
                <a:latin typeface="Calibri" panose="020F0502020204030204" pitchFamily="34" charset="0"/>
              </a:rPr>
              <a:t>1</a:t>
            </a:r>
            <a:r>
              <a:rPr lang="bs-Latn-BA" baseline="-25000" dirty="0" smtClean="0">
                <a:solidFill>
                  <a:prstClr val="white"/>
                </a:solidFill>
                <a:latin typeface="Calibri" panose="020F0502020204030204" pitchFamily="34" charset="0"/>
              </a:rPr>
              <a:t> </a:t>
            </a:r>
            <a:r>
              <a:rPr lang="vi-VN" dirty="0" smtClean="0">
                <a:solidFill>
                  <a:prstClr val="white"/>
                </a:solidFill>
                <a:latin typeface="Calibri" panose="020F0502020204030204" pitchFamily="34" charset="0"/>
              </a:rPr>
              <a:t>=</a:t>
            </a:r>
            <a:r>
              <a:rPr lang="bs-Latn-BA" dirty="0" smtClean="0">
                <a:solidFill>
                  <a:prstClr val="white"/>
                </a:solidFill>
                <a:latin typeface="Calibri" panose="020F0502020204030204" pitchFamily="34" charset="0"/>
              </a:rPr>
              <a:t> </a:t>
            </a:r>
            <a:r>
              <a:rPr lang="vi-VN" dirty="0" smtClean="0">
                <a:solidFill>
                  <a:prstClr val="white"/>
                </a:solidFill>
                <a:latin typeface="Calibri" panose="020F0502020204030204" pitchFamily="34" charset="0"/>
              </a:rPr>
              <a:t>P</a:t>
            </a:r>
            <a:r>
              <a:rPr lang="vi-VN" baseline="-25000" dirty="0" smtClean="0">
                <a:solidFill>
                  <a:prstClr val="white"/>
                </a:solidFill>
                <a:latin typeface="Calibri" panose="020F0502020204030204" pitchFamily="34" charset="0"/>
              </a:rPr>
              <a:t>1</a:t>
            </a:r>
            <a:r>
              <a:rPr lang="bs-Latn-BA" dirty="0" smtClean="0">
                <a:solidFill>
                  <a:prstClr val="white"/>
                </a:solidFill>
                <a:latin typeface="Calibri" panose="020F0502020204030204" pitchFamily="34" charset="0"/>
              </a:rPr>
              <a:t> </a:t>
            </a:r>
            <a:r>
              <a:rPr lang="vi-VN" dirty="0" smtClean="0">
                <a:solidFill>
                  <a:prstClr val="white"/>
                </a:solidFill>
                <a:latin typeface="Calibri" panose="020F0502020204030204" pitchFamily="34" charset="0"/>
              </a:rPr>
              <a:t>/</a:t>
            </a:r>
            <a:r>
              <a:rPr lang="bs-Latn-BA" dirty="0" smtClean="0">
                <a:solidFill>
                  <a:prstClr val="white"/>
                </a:solidFill>
                <a:latin typeface="Calibri" panose="020F0502020204030204" pitchFamily="34" charset="0"/>
              </a:rPr>
              <a:t> </a:t>
            </a:r>
            <a:r>
              <a:rPr lang="vi-VN" dirty="0" smtClean="0">
                <a:solidFill>
                  <a:prstClr val="white"/>
                </a:solidFill>
                <a:latin typeface="Calibri" panose="020F0502020204030204" pitchFamily="34" charset="0"/>
              </a:rPr>
              <a:t>S</a:t>
            </a:r>
            <a:r>
              <a:rPr lang="vi-VN" baseline="-25000" dirty="0" smtClean="0">
                <a:solidFill>
                  <a:prstClr val="white"/>
                </a:solidFill>
                <a:latin typeface="Calibri" panose="020F0502020204030204" pitchFamily="34" charset="0"/>
              </a:rPr>
              <a:t>1</a:t>
            </a:r>
            <a:r>
              <a:rPr lang="bs-Latn-BA" dirty="0" smtClean="0">
                <a:solidFill>
                  <a:prstClr val="white"/>
                </a:solidFill>
                <a:latin typeface="Calibri" panose="020F0502020204030204" pitchFamily="34" charset="0"/>
              </a:rPr>
              <a:t> </a:t>
            </a:r>
            <a:r>
              <a:rPr lang="vi-VN" dirty="0" smtClean="0">
                <a:solidFill>
                  <a:prstClr val="white"/>
                </a:solidFill>
                <a:latin typeface="Calibri" panose="020F0502020204030204" pitchFamily="34" charset="0"/>
              </a:rPr>
              <a:t>=</a:t>
            </a:r>
            <a:r>
              <a:rPr lang="bs-Latn-BA" dirty="0" smtClean="0">
                <a:solidFill>
                  <a:prstClr val="white"/>
                </a:solidFill>
                <a:latin typeface="Calibri" panose="020F0502020204030204" pitchFamily="34" charset="0"/>
              </a:rPr>
              <a:t> </a:t>
            </a:r>
            <a:r>
              <a:rPr lang="vi-VN" dirty="0" smtClean="0">
                <a:solidFill>
                  <a:prstClr val="white"/>
                </a:solidFill>
                <a:latin typeface="Calibri" panose="020F0502020204030204" pitchFamily="34" charset="0"/>
              </a:rPr>
              <a:t>cos</a:t>
            </a:r>
            <a:r>
              <a:rPr lang="vi-VN" dirty="0" smtClean="0">
                <a:solidFill>
                  <a:prstClr val="white"/>
                </a:solidFill>
                <a:latin typeface="Symbol" pitchFamily="18" charset="2"/>
              </a:rPr>
              <a:t>j</a:t>
            </a:r>
            <a:r>
              <a:rPr lang="vi-VN" baseline="-25000" dirty="0" smtClean="0">
                <a:solidFill>
                  <a:prstClr val="white"/>
                </a:solidFill>
                <a:latin typeface="Calibri" panose="020F0502020204030204" pitchFamily="34" charset="0"/>
              </a:rPr>
              <a:t>1</a:t>
            </a:r>
            <a:r>
              <a:rPr lang="vi-VN" dirty="0" smtClean="0">
                <a:solidFill>
                  <a:prstClr val="white"/>
                </a:solidFill>
                <a:latin typeface="Calibri" panose="020F0502020204030204" pitchFamily="34" charset="0"/>
              </a:rPr>
              <a:t> </a:t>
            </a:r>
            <a:r>
              <a:rPr lang="vi-VN" dirty="0">
                <a:solidFill>
                  <a:prstClr val="white"/>
                </a:solidFill>
                <a:latin typeface="Calibri" panose="020F0502020204030204" pitchFamily="34" charset="0"/>
              </a:rPr>
              <a:t>, a ukupan faktor snage u nesinusoidalnom režimu rada može se izraziti preko faktora snage na osnovnoj frekvenciji PF</a:t>
            </a:r>
            <a:r>
              <a:rPr lang="vi-VN" baseline="-25000" dirty="0">
                <a:solidFill>
                  <a:prstClr val="white"/>
                </a:solidFill>
                <a:latin typeface="Calibri" panose="020F0502020204030204" pitchFamily="34" charset="0"/>
              </a:rPr>
              <a:t>1</a:t>
            </a:r>
            <a:r>
              <a:rPr lang="vi-VN" dirty="0">
                <a:solidFill>
                  <a:prstClr val="white"/>
                </a:solidFill>
                <a:latin typeface="Calibri" panose="020F0502020204030204" pitchFamily="34" charset="0"/>
              </a:rPr>
              <a:t> (faktor snage zbog pomjeraja), aktivne snage harmonika P</a:t>
            </a:r>
            <a:r>
              <a:rPr lang="vi-VN" baseline="-25000" dirty="0">
                <a:solidFill>
                  <a:prstClr val="white"/>
                </a:solidFill>
                <a:latin typeface="Calibri" panose="020F0502020204030204" pitchFamily="34" charset="0"/>
              </a:rPr>
              <a:t>h</a:t>
            </a:r>
            <a:r>
              <a:rPr lang="vi-VN" dirty="0">
                <a:solidFill>
                  <a:prstClr val="white"/>
                </a:solidFill>
                <a:latin typeface="Calibri" panose="020F0502020204030204" pitchFamily="34" charset="0"/>
              </a:rPr>
              <a:t> i ukupne naponske THD</a:t>
            </a:r>
            <a:r>
              <a:rPr lang="vi-VN" baseline="-25000" dirty="0">
                <a:solidFill>
                  <a:prstClr val="white"/>
                </a:solidFill>
                <a:latin typeface="Calibri" panose="020F0502020204030204" pitchFamily="34" charset="0"/>
              </a:rPr>
              <a:t>U</a:t>
            </a:r>
            <a:r>
              <a:rPr lang="vi-VN" dirty="0">
                <a:solidFill>
                  <a:prstClr val="white"/>
                </a:solidFill>
                <a:latin typeface="Calibri" panose="020F0502020204030204" pitchFamily="34" charset="0"/>
              </a:rPr>
              <a:t> i strujne THD</a:t>
            </a:r>
            <a:r>
              <a:rPr lang="vi-VN" baseline="-25000" dirty="0">
                <a:solidFill>
                  <a:prstClr val="white"/>
                </a:solidFill>
                <a:latin typeface="Calibri" panose="020F0502020204030204" pitchFamily="34" charset="0"/>
              </a:rPr>
              <a:t>I</a:t>
            </a:r>
            <a:r>
              <a:rPr lang="vi-VN" dirty="0">
                <a:solidFill>
                  <a:prstClr val="white"/>
                </a:solidFill>
                <a:latin typeface="Calibri" panose="020F0502020204030204" pitchFamily="34" charset="0"/>
              </a:rPr>
              <a:t> </a:t>
            </a:r>
            <a:r>
              <a:rPr lang="vi-VN" dirty="0" smtClean="0">
                <a:solidFill>
                  <a:prstClr val="white"/>
                </a:solidFill>
                <a:latin typeface="Calibri" panose="020F0502020204030204" pitchFamily="34" charset="0"/>
              </a:rPr>
              <a:t>distorzije.</a:t>
            </a:r>
            <a:endParaRPr lang="bs-Latn-BA" dirty="0" smtClean="0">
              <a:solidFill>
                <a:prstClr val="white"/>
              </a:solidFill>
              <a:latin typeface="Calibri" panose="020F0502020204030204" pitchFamily="34" charset="0"/>
            </a:endParaRPr>
          </a:p>
          <a:p>
            <a:pPr lvl="0" algn="just">
              <a:buClr>
                <a:srgbClr val="0BD0D9"/>
              </a:buClr>
            </a:pPr>
            <a:endParaRPr lang="bs-Latn-BA" dirty="0" smtClean="0">
              <a:solidFill>
                <a:prstClr val="white"/>
              </a:solidFill>
              <a:latin typeface="Calibri" panose="020F0502020204030204" pitchFamily="34" charset="0"/>
            </a:endParaRPr>
          </a:p>
          <a:p>
            <a:pPr lvl="0" algn="r">
              <a:buClr>
                <a:srgbClr val="0BD0D9"/>
              </a:buClr>
            </a:pPr>
            <a:r>
              <a:rPr lang="bs-Latn-BA" dirty="0">
                <a:solidFill>
                  <a:prstClr val="white"/>
                </a:solidFill>
                <a:latin typeface="Calibri" panose="020F0502020204030204" pitchFamily="34" charset="0"/>
              </a:rPr>
              <a:t>(11)</a:t>
            </a:r>
            <a:endParaRPr lang="bs-Latn-BA" dirty="0" smtClean="0">
              <a:solidFill>
                <a:prstClr val="white"/>
              </a:solidFill>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15</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6146"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779413" y="3538463"/>
            <a:ext cx="6176963" cy="682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4802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t">
            <a:noAutofit/>
          </a:bodyPr>
          <a:lstStyle/>
          <a:p>
            <a:pPr lvl="0" algn="just">
              <a:buClr>
                <a:srgbClr val="0BD0D9"/>
              </a:buClr>
            </a:pPr>
            <a:endParaRPr lang="bs-Latn-BA" dirty="0" smtClean="0">
              <a:solidFill>
                <a:prstClr val="white"/>
              </a:solidFill>
              <a:latin typeface="Calibri" panose="020F0502020204030204" pitchFamily="34" charset="0"/>
            </a:endParaRPr>
          </a:p>
          <a:p>
            <a:pPr lvl="0" algn="just">
              <a:buClr>
                <a:srgbClr val="0BD0D9"/>
              </a:buClr>
            </a:pPr>
            <a:r>
              <a:rPr lang="bs-Latn-BA" dirty="0" smtClean="0">
                <a:solidFill>
                  <a:prstClr val="white"/>
                </a:solidFill>
                <a:latin typeface="Calibri" panose="020F0502020204030204" pitchFamily="34" charset="0"/>
              </a:rPr>
              <a:t>U </a:t>
            </a:r>
            <a:r>
              <a:rPr lang="bs-Latn-BA" dirty="0">
                <a:solidFill>
                  <a:prstClr val="white"/>
                </a:solidFill>
                <a:latin typeface="Calibri" panose="020F0502020204030204" pitchFamily="34" charset="0"/>
              </a:rPr>
              <a:t>većini slučajeva je </a:t>
            </a:r>
            <a:r>
              <a:rPr lang="bs-Latn-BA" dirty="0" smtClean="0">
                <a:solidFill>
                  <a:prstClr val="white"/>
                </a:solidFill>
                <a:latin typeface="Calibri" panose="020F0502020204030204" pitchFamily="34" charset="0"/>
              </a:rPr>
              <a:t>P</a:t>
            </a:r>
            <a:r>
              <a:rPr lang="bs-Latn-BA" baseline="-25000" dirty="0" smtClean="0">
                <a:solidFill>
                  <a:prstClr val="white"/>
                </a:solidFill>
                <a:latin typeface="Calibri" panose="020F0502020204030204" pitchFamily="34" charset="0"/>
              </a:rPr>
              <a:t>h</a:t>
            </a:r>
            <a:r>
              <a:rPr lang="bs-Latn-BA" dirty="0" smtClean="0">
                <a:solidFill>
                  <a:prstClr val="white"/>
                </a:solidFill>
                <a:latin typeface="Calibri" panose="020F0502020204030204" pitchFamily="34" charset="0"/>
              </a:rPr>
              <a:t>&lt;&lt;P</a:t>
            </a:r>
            <a:r>
              <a:rPr lang="bs-Latn-BA" baseline="-25000" dirty="0" smtClean="0">
                <a:solidFill>
                  <a:prstClr val="white"/>
                </a:solidFill>
                <a:latin typeface="Calibri" panose="020F0502020204030204" pitchFamily="34" charset="0"/>
              </a:rPr>
              <a:t>1</a:t>
            </a:r>
            <a:r>
              <a:rPr lang="bs-Latn-BA" dirty="0" smtClean="0">
                <a:solidFill>
                  <a:prstClr val="white"/>
                </a:solidFill>
                <a:latin typeface="Calibri" panose="020F0502020204030204" pitchFamily="34" charset="0"/>
              </a:rPr>
              <a:t> </a:t>
            </a:r>
            <a:r>
              <a:rPr lang="bs-Latn-BA" dirty="0">
                <a:solidFill>
                  <a:prstClr val="white"/>
                </a:solidFill>
                <a:latin typeface="Calibri" panose="020F0502020204030204" pitchFamily="34" charset="0"/>
              </a:rPr>
              <a:t>i THD</a:t>
            </a:r>
            <a:r>
              <a:rPr lang="bs-Latn-BA" baseline="-25000" dirty="0">
                <a:solidFill>
                  <a:prstClr val="white"/>
                </a:solidFill>
                <a:latin typeface="Calibri" panose="020F0502020204030204" pitchFamily="34" charset="0"/>
              </a:rPr>
              <a:t>U</a:t>
            </a:r>
            <a:r>
              <a:rPr lang="bs-Latn-BA" dirty="0">
                <a:solidFill>
                  <a:prstClr val="white"/>
                </a:solidFill>
                <a:latin typeface="Calibri" panose="020F0502020204030204" pitchFamily="34" charset="0"/>
              </a:rPr>
              <a:t>&lt;5% pa se faktor snage može računati kao: </a:t>
            </a:r>
            <a:endParaRPr lang="bs-Latn-BA" dirty="0" smtClean="0">
              <a:solidFill>
                <a:prstClr val="white"/>
              </a:solidFill>
              <a:latin typeface="Calibri" panose="020F0502020204030204" pitchFamily="34" charset="0"/>
            </a:endParaRPr>
          </a:p>
          <a:p>
            <a:pPr lvl="0" algn="just">
              <a:buClr>
                <a:srgbClr val="0BD0D9"/>
              </a:buClr>
            </a:pPr>
            <a:endParaRPr lang="bs-Latn-BA" dirty="0" smtClean="0">
              <a:solidFill>
                <a:prstClr val="white"/>
              </a:solidFill>
              <a:latin typeface="Calibri" panose="020F0502020204030204" pitchFamily="34" charset="0"/>
            </a:endParaRPr>
          </a:p>
          <a:p>
            <a:pPr lvl="0" algn="r">
              <a:buClr>
                <a:srgbClr val="0BD0D9"/>
              </a:buClr>
            </a:pPr>
            <a:r>
              <a:rPr lang="bs-Latn-BA" dirty="0">
                <a:solidFill>
                  <a:prstClr val="white"/>
                </a:solidFill>
                <a:latin typeface="Calibri" panose="020F0502020204030204" pitchFamily="34" charset="0"/>
              </a:rPr>
              <a:t>(</a:t>
            </a:r>
            <a:r>
              <a:rPr lang="bs-Latn-BA" dirty="0" smtClean="0">
                <a:solidFill>
                  <a:prstClr val="white"/>
                </a:solidFill>
                <a:latin typeface="Calibri" panose="020F0502020204030204" pitchFamily="34" charset="0"/>
              </a:rPr>
              <a:t>12)</a:t>
            </a:r>
          </a:p>
          <a:p>
            <a:pPr lvl="0" algn="r">
              <a:buClr>
                <a:srgbClr val="0BD0D9"/>
              </a:buClr>
            </a:pPr>
            <a:endParaRPr lang="bs-Latn-BA" dirty="0">
              <a:solidFill>
                <a:prstClr val="white"/>
              </a:solidFill>
              <a:latin typeface="Calibri" panose="020F0502020204030204" pitchFamily="34" charset="0"/>
            </a:endParaRPr>
          </a:p>
          <a:p>
            <a:pPr lvl="0" algn="ctr">
              <a:buClr>
                <a:srgbClr val="0BD0D9"/>
              </a:buClr>
            </a:pPr>
            <a:r>
              <a:rPr lang="bs-Latn-BA" dirty="0">
                <a:solidFill>
                  <a:prstClr val="white"/>
                </a:solidFill>
                <a:latin typeface="Calibri" panose="020F0502020204030204" pitchFamily="34" charset="0"/>
              </a:rPr>
              <a:t>gdje </a:t>
            </a:r>
            <a:r>
              <a:rPr lang="bs-Latn-BA" dirty="0" smtClean="0">
                <a:solidFill>
                  <a:prstClr val="white"/>
                </a:solidFill>
                <a:latin typeface="Calibri" panose="020F0502020204030204" pitchFamily="34" charset="0"/>
              </a:rPr>
              <a:t>je</a:t>
            </a:r>
          </a:p>
          <a:p>
            <a:pPr lvl="0" algn="ctr">
              <a:buClr>
                <a:srgbClr val="0BD0D9"/>
              </a:buClr>
            </a:pPr>
            <a:endParaRPr lang="bs-Latn-BA" dirty="0" smtClean="0">
              <a:solidFill>
                <a:prstClr val="white"/>
              </a:solidFill>
              <a:latin typeface="Calibri" panose="020F0502020204030204" pitchFamily="34" charset="0"/>
            </a:endParaRPr>
          </a:p>
          <a:p>
            <a:pPr lvl="0" algn="r">
              <a:buClr>
                <a:srgbClr val="0BD0D9"/>
              </a:buClr>
            </a:pPr>
            <a:r>
              <a:rPr lang="bs-Latn-BA" dirty="0" smtClean="0">
                <a:solidFill>
                  <a:prstClr val="white"/>
                </a:solidFill>
                <a:latin typeface="Calibri" panose="020F0502020204030204" pitchFamily="34" charset="0"/>
              </a:rPr>
              <a:t>-  </a:t>
            </a:r>
            <a:r>
              <a:rPr lang="bs-Latn-BA" dirty="0">
                <a:solidFill>
                  <a:prstClr val="white"/>
                </a:solidFill>
                <a:latin typeface="Calibri" panose="020F0502020204030204" pitchFamily="34" charset="0"/>
              </a:rPr>
              <a:t>faktor snage zbog distorzije struje.</a:t>
            </a:r>
            <a:endParaRPr lang="bs-Latn-BA" dirty="0" smtClean="0">
              <a:solidFill>
                <a:prstClr val="white"/>
              </a:solidFill>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16</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7170"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923429" y="2492896"/>
            <a:ext cx="6176963" cy="682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491381" y="4077072"/>
            <a:ext cx="6176963" cy="682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26790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972751"/>
            <a:ext cx="7772400" cy="944081"/>
          </a:xfrm>
        </p:spPr>
        <p:txBody>
          <a:bodyPr/>
          <a:lstStyle/>
          <a:p>
            <a:r>
              <a:rPr lang="hr-HR" sz="3200" dirty="0" smtClean="0">
                <a:effectLst>
                  <a:outerShdw blurRad="38100" dist="38100" dir="2700000" algn="tl">
                    <a:srgbClr val="000000">
                      <a:alpha val="43137"/>
                    </a:srgbClr>
                  </a:outerShdw>
                </a:effectLst>
              </a:rPr>
              <a:t>3</a:t>
            </a:r>
            <a:r>
              <a:rPr lang="hr-HR" sz="3200" dirty="0">
                <a:effectLst>
                  <a:outerShdw blurRad="38100" dist="38100" dir="2700000" algn="tl">
                    <a:srgbClr val="000000">
                      <a:alpha val="43137"/>
                    </a:srgbClr>
                  </a:outerShdw>
                </a:effectLst>
              </a:rPr>
              <a:t>. KARAKTERISTIKE SAVREMENIH </a:t>
            </a:r>
            <a:r>
              <a:rPr lang="hr-HR" sz="3200" dirty="0" smtClean="0">
                <a:effectLst>
                  <a:outerShdw blurRad="38100" dist="38100" dir="2700000" algn="tl">
                    <a:srgbClr val="000000">
                      <a:alpha val="43137"/>
                    </a:srgbClr>
                  </a:outerShdw>
                </a:effectLst>
              </a:rPr>
              <a:t>KUĆANSKIH APARATA </a:t>
            </a:r>
            <a:r>
              <a:rPr lang="hr-HR" sz="3200" dirty="0">
                <a:effectLst>
                  <a:outerShdw blurRad="38100" dist="38100" dir="2700000" algn="tl">
                    <a:srgbClr val="000000">
                      <a:alpha val="43137"/>
                    </a:srgbClr>
                  </a:outerShdw>
                </a:effectLst>
              </a:rPr>
              <a:t>I </a:t>
            </a:r>
            <a:r>
              <a:rPr lang="hr-HR" sz="3200" dirty="0" smtClean="0">
                <a:effectLst>
                  <a:outerShdw blurRad="38100" dist="38100" dir="2700000" algn="tl">
                    <a:srgbClr val="000000">
                      <a:alpha val="43137"/>
                    </a:srgbClr>
                  </a:outerShdw>
                </a:effectLst>
              </a:rPr>
              <a:t>UREĐAJA</a:t>
            </a:r>
            <a:endParaRPr lang="bs-Latn-BA" sz="32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530352" y="2060848"/>
            <a:ext cx="8002088" cy="4176464"/>
          </a:xfrm>
        </p:spPr>
        <p:txBody>
          <a:bodyPr>
            <a:noAutofit/>
          </a:bodyPr>
          <a:lstStyle/>
          <a:p>
            <a:pPr algn="just"/>
            <a:r>
              <a:rPr lang="vi-VN" b="1" dirty="0">
                <a:latin typeface="Calibri" panose="020F0502020204030204" pitchFamily="34" charset="0"/>
              </a:rPr>
              <a:t>Stalni napredak tehnologije uzrokovao je i kontinuirani rast broja kućanskih aparata u domaćinstvima</a:t>
            </a:r>
            <a:r>
              <a:rPr lang="vi-VN" dirty="0">
                <a:latin typeface="Calibri" panose="020F0502020204030204" pitchFamily="34" charset="0"/>
              </a:rPr>
              <a:t>, tako da pored osnovnih, sve više i više domaćinstava koristi i i sušilice, mašine za suđe, mikrovalne pećnice, PC, klima-uređaje, kućno kino i sl. Zbog toga je i trend porasta potrošnje električne energije u stambenom sektoru jedan od najbrže rastućih i predstavlja izuzetno respektabilan udio u ukupnoj potrošnji električne energije. </a:t>
            </a:r>
            <a:r>
              <a:rPr lang="vi-VN" b="1" dirty="0">
                <a:latin typeface="Calibri" panose="020F0502020204030204" pitchFamily="34" charset="0"/>
              </a:rPr>
              <a:t>S druge strane, svijest o energetskoj efikasnosti uzrokovao je i trend razvoja aparata i uređaja značajno nižih snaga, ostvarenih isključivo ugradnjom elektroničkih komponenti, tako da danas gotovo da i ne postoje trošila koja u sebi ne sadrže sklopove energetske elektronike </a:t>
            </a:r>
            <a:r>
              <a:rPr lang="vi-VN" dirty="0">
                <a:latin typeface="Calibri" panose="020F0502020204030204" pitchFamily="34" charset="0"/>
              </a:rPr>
              <a:t>za prilagodbu iznosa napona i frekvencije napajanja (izuzev trošila kojima je prvenstvena namjena zagrijavanje vode ili prostorija). </a:t>
            </a:r>
          </a:p>
        </p:txBody>
      </p:sp>
      <p:sp>
        <p:nvSpPr>
          <p:cNvPr id="4" name="Slide Number Placeholder 3"/>
          <p:cNvSpPr>
            <a:spLocks noGrp="1"/>
          </p:cNvSpPr>
          <p:nvPr>
            <p:ph type="sldNum" sz="quarter" idx="12"/>
          </p:nvPr>
        </p:nvSpPr>
        <p:spPr/>
        <p:txBody>
          <a:bodyPr/>
          <a:lstStyle/>
          <a:p>
            <a:fld id="{59DE6EB8-52AB-45EA-A660-3E1EBFA72987}" type="slidenum">
              <a:rPr lang="en-US" smtClean="0"/>
              <a:pPr/>
              <a:t>17</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601616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t">
            <a:noAutofit/>
          </a:bodyPr>
          <a:lstStyle/>
          <a:p>
            <a:pPr algn="just"/>
            <a:endParaRPr lang="bs-Latn-BA" dirty="0" smtClean="0">
              <a:latin typeface="Calibri" panose="020F0502020204030204" pitchFamily="34" charset="0"/>
            </a:endParaRPr>
          </a:p>
          <a:p>
            <a:pPr algn="just"/>
            <a:r>
              <a:rPr lang="vi-VN" b="1" dirty="0" smtClean="0">
                <a:latin typeface="Calibri" panose="020F0502020204030204" pitchFamily="34" charset="0"/>
              </a:rPr>
              <a:t>Takvi </a:t>
            </a:r>
            <a:r>
              <a:rPr lang="vi-VN" b="1" dirty="0">
                <a:latin typeface="Calibri" panose="020F0502020204030204" pitchFamily="34" charset="0"/>
              </a:rPr>
              <a:t>potrošači </a:t>
            </a:r>
            <a:r>
              <a:rPr lang="vi-VN" dirty="0">
                <a:latin typeface="Calibri" panose="020F0502020204030204" pitchFamily="34" charset="0"/>
              </a:rPr>
              <a:t>(npr.elektromotorni pogoni sa promjenjivom brzinom vrtnje, računari, pisači, štedne žarulje, klima uređaji, fotokopirni uređaji, mali UPS uređaji) uzimaju iz mreže nesinusoidalnu struju, koja sadrži više harmoničke članove, tako da </a:t>
            </a:r>
            <a:r>
              <a:rPr lang="vi-VN" b="1" dirty="0">
                <a:latin typeface="Calibri" panose="020F0502020204030204" pitchFamily="34" charset="0"/>
              </a:rPr>
              <a:t>predstavljaju nelinerane potrošače</a:t>
            </a:r>
            <a:r>
              <a:rPr lang="vi-VN" b="1" dirty="0" smtClean="0">
                <a:latin typeface="Calibri" panose="020F0502020204030204" pitchFamily="34" charset="0"/>
              </a:rPr>
              <a:t>.</a:t>
            </a:r>
            <a:r>
              <a:rPr lang="bs-Latn-BA" b="1" dirty="0" smtClean="0">
                <a:latin typeface="Calibri" panose="020F0502020204030204" pitchFamily="34" charset="0"/>
              </a:rPr>
              <a:t> </a:t>
            </a:r>
          </a:p>
          <a:p>
            <a:pPr algn="just"/>
            <a:r>
              <a:rPr lang="vi-VN" dirty="0" smtClean="0">
                <a:latin typeface="Calibri" panose="020F0502020204030204" pitchFamily="34" charset="0"/>
              </a:rPr>
              <a:t>Kao </a:t>
            </a:r>
            <a:r>
              <a:rPr lang="vi-VN" dirty="0">
                <a:latin typeface="Calibri" panose="020F0502020204030204" pitchFamily="34" charset="0"/>
              </a:rPr>
              <a:t>primjer, na slici </a:t>
            </a:r>
            <a:r>
              <a:rPr lang="vi-VN" dirty="0" smtClean="0">
                <a:latin typeface="Calibri" panose="020F0502020204030204" pitchFamily="34" charset="0"/>
              </a:rPr>
              <a:t>2</a:t>
            </a:r>
            <a:r>
              <a:rPr lang="bs-Latn-BA" dirty="0" smtClean="0">
                <a:latin typeface="Calibri" panose="020F0502020204030204" pitchFamily="34" charset="0"/>
              </a:rPr>
              <a:t>.</a:t>
            </a:r>
            <a:r>
              <a:rPr lang="vi-VN" dirty="0" smtClean="0">
                <a:latin typeface="Calibri" panose="020F0502020204030204" pitchFamily="34" charset="0"/>
              </a:rPr>
              <a:t> </a:t>
            </a:r>
            <a:r>
              <a:rPr lang="vi-VN" dirty="0">
                <a:latin typeface="Calibri" panose="020F0502020204030204" pitchFamily="34" charset="0"/>
              </a:rPr>
              <a:t>je prikazana talasna karakteristika struje diodnog ispravljača  priključenog na izvor sinusoidalnog napona, koji se kao napojna jedinica koristi u brojnim električnim aparatima i uređajima. </a:t>
            </a:r>
          </a:p>
        </p:txBody>
      </p:sp>
      <p:sp>
        <p:nvSpPr>
          <p:cNvPr id="4" name="Slide Number Placeholder 3"/>
          <p:cNvSpPr>
            <a:spLocks noGrp="1"/>
          </p:cNvSpPr>
          <p:nvPr>
            <p:ph type="sldNum" sz="quarter" idx="12"/>
          </p:nvPr>
        </p:nvSpPr>
        <p:spPr/>
        <p:txBody>
          <a:bodyPr/>
          <a:lstStyle/>
          <a:p>
            <a:fld id="{59DE6EB8-52AB-45EA-A660-3E1EBFA72987}" type="slidenum">
              <a:rPr lang="en-US" smtClean="0"/>
              <a:pPr/>
              <a:t>18</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884035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688632"/>
          </a:xfrm>
        </p:spPr>
        <p:txBody>
          <a:bodyPr vert="horz" lIns="45720" rIns="45720" anchor="b">
            <a:noAutofit/>
          </a:bodyPr>
          <a:lstStyle/>
          <a:p>
            <a:pPr algn="ctr"/>
            <a:endParaRPr lang="bs-Latn-BA" dirty="0" smtClean="0">
              <a:latin typeface="Calibri" panose="020F0502020204030204" pitchFamily="34" charset="0"/>
            </a:endParaRPr>
          </a:p>
          <a:p>
            <a:pPr algn="ctr"/>
            <a:endParaRPr lang="bs-Latn-BA" dirty="0">
              <a:latin typeface="Calibri" panose="020F0502020204030204" pitchFamily="34" charset="0"/>
            </a:endParaRPr>
          </a:p>
          <a:p>
            <a:pPr algn="ctr"/>
            <a:endParaRPr lang="bs-Latn-BA" dirty="0" smtClean="0">
              <a:latin typeface="Calibri" panose="020F0502020204030204" pitchFamily="34" charset="0"/>
            </a:endParaRPr>
          </a:p>
          <a:p>
            <a:pPr algn="ctr"/>
            <a:endParaRPr lang="bs-Latn-BA" dirty="0">
              <a:latin typeface="Calibri" panose="020F0502020204030204" pitchFamily="34" charset="0"/>
            </a:endParaRPr>
          </a:p>
          <a:p>
            <a:pPr algn="ctr"/>
            <a:endParaRPr lang="bs-Latn-BA" dirty="0" smtClean="0">
              <a:latin typeface="Calibri" panose="020F0502020204030204" pitchFamily="34" charset="0"/>
            </a:endParaRPr>
          </a:p>
          <a:p>
            <a:pPr algn="ctr"/>
            <a:r>
              <a:rPr lang="vi-VN" dirty="0" smtClean="0">
                <a:latin typeface="Calibri" panose="020F0502020204030204" pitchFamily="34" charset="0"/>
              </a:rPr>
              <a:t>Slika </a:t>
            </a:r>
            <a:r>
              <a:rPr lang="vi-VN" dirty="0">
                <a:latin typeface="Calibri" panose="020F0502020204030204" pitchFamily="34" charset="0"/>
              </a:rPr>
              <a:t>2. Talasni oblici napona i struje jednofaznog diodnog ispravljača</a:t>
            </a:r>
          </a:p>
          <a:p>
            <a:pPr algn="just"/>
            <a:endParaRPr lang="vi-VN" sz="8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19</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extLst>
              <a:ext uri="{28A0092B-C50C-407E-A947-70E740481C1C}">
                <a14:useLocalDpi xmlns:a14="http://schemas.microsoft.com/office/drawing/2010/main" xmlns="" val="0"/>
              </a:ext>
            </a:extLst>
          </a:blip>
          <a:srcRect/>
          <a:stretch>
            <a:fillRect/>
          </a:stretch>
        </p:blipFill>
        <p:spPr bwMode="auto">
          <a:xfrm>
            <a:off x="773504" y="1052269"/>
            <a:ext cx="7596991" cy="5041027"/>
          </a:xfrm>
          <a:prstGeom prst="rect">
            <a:avLst/>
          </a:prstGeom>
          <a:noFill/>
          <a:ln>
            <a:noFill/>
          </a:ln>
        </p:spPr>
      </p:pic>
    </p:spTree>
    <p:extLst>
      <p:ext uri="{BB962C8B-B14F-4D97-AF65-F5344CB8AC3E}">
        <p14:creationId xmlns:p14="http://schemas.microsoft.com/office/powerpoint/2010/main" xmlns="" val="1608635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972751"/>
            <a:ext cx="7772400" cy="944081"/>
          </a:xfrm>
        </p:spPr>
        <p:txBody>
          <a:bodyPr/>
          <a:lstStyle/>
          <a:p>
            <a:r>
              <a:rPr lang="bs-Latn-BA" sz="3200" dirty="0" smtClean="0"/>
              <a:t>1. UVOD</a:t>
            </a:r>
            <a:endParaRPr lang="bs-Latn-BA" sz="3200" dirty="0"/>
          </a:p>
        </p:txBody>
      </p:sp>
      <p:sp>
        <p:nvSpPr>
          <p:cNvPr id="3" name="Text Placeholder 2"/>
          <p:cNvSpPr>
            <a:spLocks noGrp="1"/>
          </p:cNvSpPr>
          <p:nvPr>
            <p:ph type="body" idx="1"/>
          </p:nvPr>
        </p:nvSpPr>
        <p:spPr>
          <a:xfrm>
            <a:off x="530352" y="2060848"/>
            <a:ext cx="8002088" cy="4176464"/>
          </a:xfrm>
        </p:spPr>
        <p:txBody>
          <a:bodyPr>
            <a:noAutofit/>
          </a:bodyPr>
          <a:lstStyle/>
          <a:p>
            <a:pPr algn="just"/>
            <a:r>
              <a:rPr lang="bs-Latn-BA" b="1" dirty="0">
                <a:latin typeface="+mj-lt"/>
              </a:rPr>
              <a:t>U industriji, opštem komercijalnom sektoru i domaćinstvima postoji veliki broj potrošača koji zahtijevaju neaktivnu snagu. Napajanje neaktivnom snagom iz mreže povlači niz negativnih efekata </a:t>
            </a:r>
            <a:r>
              <a:rPr lang="bs-Latn-BA" dirty="0">
                <a:latin typeface="+mj-lt"/>
              </a:rPr>
              <a:t>(povećano strujno opterećenje svih elemenata u distributivnom sistemu i instalacijama do mjesta potrošnje, povećani padovi napona, povećani gubici aktivne snage</a:t>
            </a:r>
            <a:r>
              <a:rPr lang="bs-Latn-BA" dirty="0" smtClean="0">
                <a:latin typeface="+mj-lt"/>
              </a:rPr>
              <a:t>).</a:t>
            </a:r>
            <a:r>
              <a:rPr lang="vi-VN" dirty="0">
                <a:latin typeface="+mj-lt"/>
              </a:rPr>
              <a:t> </a:t>
            </a:r>
            <a:endParaRPr lang="bs-Latn-BA" dirty="0" smtClean="0">
              <a:latin typeface="+mj-lt"/>
            </a:endParaRPr>
          </a:p>
          <a:p>
            <a:pPr algn="just"/>
            <a:r>
              <a:rPr lang="vi-VN" dirty="0" smtClean="0">
                <a:latin typeface="Calibri" panose="020F0502020204030204" pitchFamily="34" charset="0"/>
              </a:rPr>
              <a:t>Pri </a:t>
            </a:r>
            <a:r>
              <a:rPr lang="vi-VN" dirty="0">
                <a:latin typeface="Calibri" panose="020F0502020204030204" pitchFamily="34" charset="0"/>
              </a:rPr>
              <a:t>tome, različite kategorije električnih uređaja u privrednim i neprivrednim djelatnostima, te u domaćinstvima imaju svoje specifičnosti u pogledu intenziteta korišćenja aktivne i neaktivne električne energije, u pogledu osjetljivosti na kvalitet električne energije te u pogledu uticaja na kvalitet električne energije koja se isporučuje i drugim potrošačima.</a:t>
            </a:r>
            <a:endParaRPr lang="bs-Latn-BA"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2</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5896643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t">
            <a:noAutofit/>
          </a:bodyPr>
          <a:lstStyle/>
          <a:p>
            <a:pPr algn="just"/>
            <a:endParaRPr lang="bs-Latn-BA" dirty="0" smtClean="0">
              <a:latin typeface="Calibri" panose="020F0502020204030204" pitchFamily="34" charset="0"/>
            </a:endParaRPr>
          </a:p>
          <a:p>
            <a:pPr algn="just"/>
            <a:r>
              <a:rPr lang="bs-Latn-BA" b="1" dirty="0" smtClean="0">
                <a:latin typeface="Calibri" panose="020F0502020204030204" pitchFamily="34" charset="0"/>
              </a:rPr>
              <a:t>Sa </a:t>
            </a:r>
            <a:r>
              <a:rPr lang="bs-Latn-BA" b="1" dirty="0">
                <a:latin typeface="Calibri" panose="020F0502020204030204" pitchFamily="34" charset="0"/>
              </a:rPr>
              <a:t>slike 2. je uočljivo da su kod ovog ispravljača, ulazna struja i napon u fazi uprkos značajnoj distorziji struje. Primjena definicije “kosinus faznog ugla” dovela bi do pogrešnog zaključka da je faktor snage napojne jedinice jednak jedinici. Faktor snage napojne jedinice sa ovakvom strujom je približno 0,85</a:t>
            </a:r>
            <a:r>
              <a:rPr lang="bs-Latn-BA" b="1" dirty="0" smtClean="0">
                <a:latin typeface="Calibri" panose="020F0502020204030204" pitchFamily="34" charset="0"/>
              </a:rPr>
              <a:t>.</a:t>
            </a:r>
          </a:p>
          <a:p>
            <a:pPr algn="just"/>
            <a:endParaRPr lang="bs-Latn-BA" dirty="0" smtClean="0">
              <a:latin typeface="Calibri" panose="020F0502020204030204" pitchFamily="34" charset="0"/>
            </a:endParaRPr>
          </a:p>
          <a:p>
            <a:pPr algn="just"/>
            <a:r>
              <a:rPr lang="vi-VN" dirty="0" smtClean="0">
                <a:latin typeface="Calibri" panose="020F0502020204030204" pitchFamily="34" charset="0"/>
              </a:rPr>
              <a:t>U </a:t>
            </a:r>
            <a:r>
              <a:rPr lang="vi-VN" dirty="0">
                <a:latin typeface="Calibri" panose="020F0502020204030204" pitchFamily="34" charset="0"/>
              </a:rPr>
              <a:t>cilju potvrde navedenih stavova, izvršili smo praktična mjerenja na nekoliko različitih tipova savremenih kućanskih aparata i uređaja. Mjerenja su izvršena mjernim instrumentom </a:t>
            </a:r>
            <a:r>
              <a:rPr lang="vi-VN" i="1" dirty="0">
                <a:latin typeface="Calibri" panose="020F0502020204030204" pitchFamily="34" charset="0"/>
              </a:rPr>
              <a:t>Energy Logger 4000</a:t>
            </a:r>
            <a:r>
              <a:rPr lang="vi-VN" dirty="0">
                <a:latin typeface="Calibri" panose="020F0502020204030204" pitchFamily="34" charset="0"/>
              </a:rPr>
              <a:t>. Pregled rezultata prikazan je u tabeli I.</a:t>
            </a:r>
          </a:p>
        </p:txBody>
      </p:sp>
      <p:sp>
        <p:nvSpPr>
          <p:cNvPr id="4" name="Slide Number Placeholder 3"/>
          <p:cNvSpPr>
            <a:spLocks noGrp="1"/>
          </p:cNvSpPr>
          <p:nvPr>
            <p:ph type="sldNum" sz="quarter" idx="12"/>
          </p:nvPr>
        </p:nvSpPr>
        <p:spPr/>
        <p:txBody>
          <a:bodyPr/>
          <a:lstStyle/>
          <a:p>
            <a:fld id="{59DE6EB8-52AB-45EA-A660-3E1EBFA72987}" type="slidenum">
              <a:rPr lang="en-US" smtClean="0"/>
              <a:pPr/>
              <a:t>20</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228364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t">
            <a:noAutofit/>
          </a:bodyPr>
          <a:lstStyle/>
          <a:p>
            <a:pPr algn="ctr"/>
            <a:endParaRPr lang="bs-Latn-BA" sz="1200" dirty="0" smtClean="0">
              <a:latin typeface="Calibri" panose="020F0502020204030204" pitchFamily="34" charset="0"/>
            </a:endParaRPr>
          </a:p>
          <a:p>
            <a:pPr algn="ctr"/>
            <a:r>
              <a:rPr lang="vi-VN" dirty="0" smtClean="0">
                <a:latin typeface="Calibri" panose="020F0502020204030204" pitchFamily="34" charset="0"/>
              </a:rPr>
              <a:t>Tabela </a:t>
            </a:r>
            <a:r>
              <a:rPr lang="vi-VN" dirty="0">
                <a:latin typeface="Calibri" panose="020F0502020204030204" pitchFamily="34" charset="0"/>
              </a:rPr>
              <a:t>I. Rezultati mjerenja kućanskih aparata i </a:t>
            </a:r>
            <a:r>
              <a:rPr lang="vi-VN" dirty="0" smtClean="0">
                <a:latin typeface="Calibri" panose="020F0502020204030204" pitchFamily="34" charset="0"/>
              </a:rPr>
              <a:t>uređaja</a:t>
            </a:r>
            <a:endParaRPr lang="bs-Latn-BA" dirty="0" smtClean="0">
              <a:latin typeface="Calibri" panose="020F0502020204030204" pitchFamily="34" charset="0"/>
            </a:endParaRPr>
          </a:p>
          <a:p>
            <a:pPr algn="just"/>
            <a:endParaRPr lang="bs-Latn-BA" dirty="0">
              <a:latin typeface="Calibri" panose="020F0502020204030204" pitchFamily="34" charset="0"/>
            </a:endParaRPr>
          </a:p>
          <a:p>
            <a:pPr algn="just"/>
            <a:endParaRPr lang="vi-VN"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21</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8195"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396206" y="1933922"/>
            <a:ext cx="6351587" cy="3943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42387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t">
            <a:noAutofit/>
          </a:bodyPr>
          <a:lstStyle/>
          <a:p>
            <a:pPr algn="just"/>
            <a:endParaRPr lang="bs-Latn-BA" dirty="0" smtClean="0">
              <a:latin typeface="Calibri" panose="020F0502020204030204" pitchFamily="34" charset="0"/>
            </a:endParaRPr>
          </a:p>
          <a:p>
            <a:pPr algn="just"/>
            <a:r>
              <a:rPr lang="vi-VN" b="1" dirty="0" smtClean="0">
                <a:latin typeface="Calibri" panose="020F0502020204030204" pitchFamily="34" charset="0"/>
              </a:rPr>
              <a:t>Iz </a:t>
            </a:r>
            <a:r>
              <a:rPr lang="vi-VN" b="1" dirty="0">
                <a:latin typeface="Calibri" panose="020F0502020204030204" pitchFamily="34" charset="0"/>
              </a:rPr>
              <a:t>navedenih rezultata izvršenih mjerenja uočavamo da veliki broj savremenih kućanskih aparata i uređaja radi sa izuzetno niskim faktorom snage. Iako je nominalna snaga analiziranih potrošača mala,mora se imati u vidu njihov ukupan broj u elektroenergetskom sistemu koji nije zanemarljiv. Osim toga</a:t>
            </a:r>
            <a:r>
              <a:rPr lang="vi-VN" b="1" dirty="0" smtClean="0">
                <a:latin typeface="Calibri" panose="020F0502020204030204" pitchFamily="34" charset="0"/>
              </a:rPr>
              <a:t>,</a:t>
            </a:r>
            <a:r>
              <a:rPr lang="bs-Latn-BA" b="1" dirty="0" smtClean="0">
                <a:latin typeface="Calibri" panose="020F0502020204030204" pitchFamily="34" charset="0"/>
              </a:rPr>
              <a:t> </a:t>
            </a:r>
            <a:r>
              <a:rPr lang="vi-VN" b="1" dirty="0" smtClean="0">
                <a:latin typeface="Calibri" panose="020F0502020204030204" pitchFamily="34" charset="0"/>
              </a:rPr>
              <a:t>opšta </a:t>
            </a:r>
            <a:r>
              <a:rPr lang="vi-VN" b="1" dirty="0">
                <a:latin typeface="Calibri" panose="020F0502020204030204" pitchFamily="34" charset="0"/>
              </a:rPr>
              <a:t>tendencija je da raste primjena CFL ( Compact Fluorescent Lamp) i LED sijalica,zbog čega će ukupni gubici koji se registruju sa stanovišta distributera postajati sve izraženiji. Dijagrami promjene opterećenja CFL i LED sijalica prikazani na slikama </a:t>
            </a:r>
            <a:r>
              <a:rPr lang="vi-VN" b="1" dirty="0" smtClean="0">
                <a:latin typeface="Calibri" panose="020F0502020204030204" pitchFamily="34" charset="0"/>
              </a:rPr>
              <a:t>3</a:t>
            </a:r>
            <a:r>
              <a:rPr lang="bs-Latn-BA" b="1" dirty="0" smtClean="0">
                <a:latin typeface="Calibri" panose="020F0502020204030204" pitchFamily="34" charset="0"/>
              </a:rPr>
              <a:t>.</a:t>
            </a:r>
            <a:r>
              <a:rPr lang="vi-VN" b="1" dirty="0" smtClean="0">
                <a:latin typeface="Calibri" panose="020F0502020204030204" pitchFamily="34" charset="0"/>
              </a:rPr>
              <a:t> </a:t>
            </a:r>
            <a:r>
              <a:rPr lang="vi-VN" b="1" dirty="0">
                <a:latin typeface="Calibri" panose="020F0502020204030204" pitchFamily="34" charset="0"/>
              </a:rPr>
              <a:t>i </a:t>
            </a:r>
            <a:r>
              <a:rPr lang="vi-VN" b="1" dirty="0" smtClean="0">
                <a:latin typeface="Calibri" panose="020F0502020204030204" pitchFamily="34" charset="0"/>
              </a:rPr>
              <a:t>4</a:t>
            </a:r>
            <a:r>
              <a:rPr lang="bs-Latn-BA" b="1" dirty="0" smtClean="0">
                <a:latin typeface="Calibri" panose="020F0502020204030204" pitchFamily="34" charset="0"/>
              </a:rPr>
              <a:t>.</a:t>
            </a:r>
            <a:r>
              <a:rPr lang="vi-VN" b="1" dirty="0" smtClean="0">
                <a:latin typeface="Calibri" panose="020F0502020204030204" pitchFamily="34" charset="0"/>
              </a:rPr>
              <a:t> </a:t>
            </a:r>
            <a:r>
              <a:rPr lang="vi-VN" b="1" dirty="0">
                <a:latin typeface="Calibri" panose="020F0502020204030204" pitchFamily="34" charset="0"/>
              </a:rPr>
              <a:t>to i pokazuju.</a:t>
            </a:r>
          </a:p>
        </p:txBody>
      </p:sp>
      <p:sp>
        <p:nvSpPr>
          <p:cNvPr id="4" name="Slide Number Placeholder 3"/>
          <p:cNvSpPr>
            <a:spLocks noGrp="1"/>
          </p:cNvSpPr>
          <p:nvPr>
            <p:ph type="sldNum" sz="quarter" idx="12"/>
          </p:nvPr>
        </p:nvSpPr>
        <p:spPr/>
        <p:txBody>
          <a:bodyPr/>
          <a:lstStyle/>
          <a:p>
            <a:fld id="{59DE6EB8-52AB-45EA-A660-3E1EBFA72987}" type="slidenum">
              <a:rPr lang="en-US" smtClean="0"/>
              <a:pPr/>
              <a:t>22</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405016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688632"/>
          </a:xfrm>
        </p:spPr>
        <p:txBody>
          <a:bodyPr vert="horz" lIns="45720" rIns="45720" anchor="b">
            <a:noAutofit/>
          </a:bodyPr>
          <a:lstStyle/>
          <a:p>
            <a:pPr algn="ctr"/>
            <a:endParaRPr lang="bs-Latn-BA" dirty="0" smtClean="0">
              <a:latin typeface="Calibri" panose="020F0502020204030204" pitchFamily="34" charset="0"/>
            </a:endParaRPr>
          </a:p>
          <a:p>
            <a:pPr algn="ctr"/>
            <a:endParaRPr lang="bs-Latn-BA" dirty="0">
              <a:latin typeface="Calibri" panose="020F0502020204030204" pitchFamily="34" charset="0"/>
            </a:endParaRPr>
          </a:p>
          <a:p>
            <a:pPr algn="ctr"/>
            <a:endParaRPr lang="bs-Latn-BA" dirty="0" smtClean="0">
              <a:latin typeface="Calibri" panose="020F0502020204030204" pitchFamily="34" charset="0"/>
            </a:endParaRPr>
          </a:p>
          <a:p>
            <a:pPr algn="ctr"/>
            <a:endParaRPr lang="bs-Latn-BA" dirty="0">
              <a:latin typeface="Calibri" panose="020F0502020204030204" pitchFamily="34" charset="0"/>
            </a:endParaRPr>
          </a:p>
          <a:p>
            <a:pPr algn="ctr"/>
            <a:endParaRPr lang="bs-Latn-BA" dirty="0" smtClean="0">
              <a:latin typeface="Calibri" panose="020F0502020204030204" pitchFamily="34" charset="0"/>
            </a:endParaRPr>
          </a:p>
          <a:p>
            <a:pPr algn="ctr"/>
            <a:r>
              <a:rPr lang="vi-VN" dirty="0">
                <a:latin typeface="Calibri" panose="020F0502020204030204" pitchFamily="34" charset="0"/>
              </a:rPr>
              <a:t>Slika 3. </a:t>
            </a:r>
            <a:r>
              <a:rPr lang="vi-VN" dirty="0" smtClean="0">
                <a:latin typeface="Calibri" panose="020F0502020204030204" pitchFamily="34" charset="0"/>
              </a:rPr>
              <a:t>Dijagram </a:t>
            </a:r>
            <a:r>
              <a:rPr lang="vi-VN" dirty="0">
                <a:latin typeface="Calibri" panose="020F0502020204030204" pitchFamily="34" charset="0"/>
              </a:rPr>
              <a:t>promjene prividne i aktivne snage </a:t>
            </a:r>
            <a:endParaRPr lang="bs-Latn-BA" dirty="0" smtClean="0">
              <a:latin typeface="Calibri" panose="020F0502020204030204" pitchFamily="34" charset="0"/>
            </a:endParaRPr>
          </a:p>
          <a:p>
            <a:pPr algn="ctr"/>
            <a:r>
              <a:rPr lang="vi-VN" dirty="0" smtClean="0">
                <a:latin typeface="Calibri" panose="020F0502020204030204" pitchFamily="34" charset="0"/>
              </a:rPr>
              <a:t>CFL </a:t>
            </a:r>
            <a:r>
              <a:rPr lang="vi-VN" dirty="0">
                <a:latin typeface="Calibri" panose="020F0502020204030204" pitchFamily="34" charset="0"/>
              </a:rPr>
              <a:t>sijalice snage 14 W</a:t>
            </a:r>
            <a:endParaRPr lang="vi-VN" sz="8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23</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extLst>
              <a:ext uri="{28A0092B-C50C-407E-A947-70E740481C1C}">
                <a14:useLocalDpi xmlns:a14="http://schemas.microsoft.com/office/drawing/2010/main" xmlns="" val="0"/>
              </a:ext>
            </a:extLst>
          </a:blip>
          <a:srcRect/>
          <a:stretch>
            <a:fillRect/>
          </a:stretch>
        </p:blipFill>
        <p:spPr bwMode="auto">
          <a:xfrm>
            <a:off x="849110" y="1088327"/>
            <a:ext cx="7445780" cy="4860953"/>
          </a:xfrm>
          <a:prstGeom prst="rect">
            <a:avLst/>
          </a:prstGeom>
          <a:noFill/>
          <a:ln>
            <a:noFill/>
          </a:ln>
        </p:spPr>
      </p:pic>
    </p:spTree>
    <p:extLst>
      <p:ext uri="{BB962C8B-B14F-4D97-AF65-F5344CB8AC3E}">
        <p14:creationId xmlns:p14="http://schemas.microsoft.com/office/powerpoint/2010/main" xmlns="" val="27246094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688632"/>
          </a:xfrm>
        </p:spPr>
        <p:txBody>
          <a:bodyPr vert="horz" lIns="45720" rIns="45720" anchor="b">
            <a:noAutofit/>
          </a:bodyPr>
          <a:lstStyle/>
          <a:p>
            <a:pPr algn="ctr"/>
            <a:endParaRPr lang="bs-Latn-BA" dirty="0" smtClean="0">
              <a:latin typeface="Calibri" panose="020F0502020204030204" pitchFamily="34" charset="0"/>
            </a:endParaRPr>
          </a:p>
          <a:p>
            <a:pPr algn="ctr"/>
            <a:endParaRPr lang="bs-Latn-BA" dirty="0">
              <a:latin typeface="Calibri" panose="020F0502020204030204" pitchFamily="34" charset="0"/>
            </a:endParaRPr>
          </a:p>
          <a:p>
            <a:pPr algn="ctr"/>
            <a:endParaRPr lang="bs-Latn-BA" dirty="0" smtClean="0">
              <a:latin typeface="Calibri" panose="020F0502020204030204" pitchFamily="34" charset="0"/>
            </a:endParaRPr>
          </a:p>
          <a:p>
            <a:pPr algn="ctr"/>
            <a:endParaRPr lang="bs-Latn-BA" dirty="0">
              <a:latin typeface="Calibri" panose="020F0502020204030204" pitchFamily="34" charset="0"/>
            </a:endParaRPr>
          </a:p>
          <a:p>
            <a:pPr algn="ctr"/>
            <a:endParaRPr lang="bs-Latn-BA" dirty="0" smtClean="0">
              <a:latin typeface="Calibri" panose="020F0502020204030204" pitchFamily="34" charset="0"/>
            </a:endParaRPr>
          </a:p>
          <a:p>
            <a:pPr algn="ctr"/>
            <a:r>
              <a:rPr lang="da-DK" dirty="0">
                <a:latin typeface="Calibri" panose="020F0502020204030204" pitchFamily="34" charset="0"/>
              </a:rPr>
              <a:t>Slika 4. Dijagram promjene prividne i aktivne snage </a:t>
            </a:r>
            <a:endParaRPr lang="bs-Latn-BA" dirty="0" smtClean="0">
              <a:latin typeface="Calibri" panose="020F0502020204030204" pitchFamily="34" charset="0"/>
            </a:endParaRPr>
          </a:p>
          <a:p>
            <a:pPr algn="ctr"/>
            <a:r>
              <a:rPr lang="da-DK" dirty="0" smtClean="0">
                <a:latin typeface="Calibri" panose="020F0502020204030204" pitchFamily="34" charset="0"/>
              </a:rPr>
              <a:t>LED </a:t>
            </a:r>
            <a:r>
              <a:rPr lang="da-DK" dirty="0">
                <a:latin typeface="Calibri" panose="020F0502020204030204" pitchFamily="34" charset="0"/>
              </a:rPr>
              <a:t>sijalice snage 10 W</a:t>
            </a:r>
            <a:endParaRPr lang="vi-VN" sz="8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24</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extLst>
              <a:ext uri="{28A0092B-C50C-407E-A947-70E740481C1C}">
                <a14:useLocalDpi xmlns:a14="http://schemas.microsoft.com/office/drawing/2010/main" xmlns="" val="0"/>
              </a:ext>
            </a:extLst>
          </a:blip>
          <a:srcRect/>
          <a:stretch>
            <a:fillRect/>
          </a:stretch>
        </p:blipFill>
        <p:spPr bwMode="auto">
          <a:xfrm>
            <a:off x="849110" y="1088327"/>
            <a:ext cx="7445780" cy="4860953"/>
          </a:xfrm>
          <a:prstGeom prst="rect">
            <a:avLst/>
          </a:prstGeom>
          <a:noFill/>
          <a:ln>
            <a:noFill/>
          </a:ln>
        </p:spPr>
      </p:pic>
    </p:spTree>
    <p:extLst>
      <p:ext uri="{BB962C8B-B14F-4D97-AF65-F5344CB8AC3E}">
        <p14:creationId xmlns:p14="http://schemas.microsoft.com/office/powerpoint/2010/main" xmlns="" val="24515640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972751"/>
            <a:ext cx="7772400" cy="944081"/>
          </a:xfrm>
        </p:spPr>
        <p:txBody>
          <a:bodyPr/>
          <a:lstStyle/>
          <a:p>
            <a:r>
              <a:rPr lang="hr-HR" sz="3200" dirty="0" smtClean="0">
                <a:effectLst>
                  <a:outerShdw blurRad="38100" dist="38100" dir="2700000" algn="tl">
                    <a:srgbClr val="000000">
                      <a:alpha val="43137"/>
                    </a:srgbClr>
                  </a:outerShdw>
                </a:effectLst>
              </a:rPr>
              <a:t>4</a:t>
            </a:r>
            <a:r>
              <a:rPr lang="hr-HR" sz="3200" dirty="0">
                <a:effectLst>
                  <a:outerShdw blurRad="38100" dist="38100" dir="2700000" algn="tl">
                    <a:srgbClr val="000000">
                      <a:alpha val="43137"/>
                    </a:srgbClr>
                  </a:outerShdw>
                </a:effectLst>
              </a:rPr>
              <a:t>. REZULTATI IZVRŠENIH MJERENJA U STAMBENOM KONZUMU OPĆINE TEŠANJ</a:t>
            </a:r>
            <a:endParaRPr lang="bs-Latn-BA" sz="32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530352" y="2060848"/>
            <a:ext cx="8002088" cy="4176464"/>
          </a:xfrm>
        </p:spPr>
        <p:txBody>
          <a:bodyPr>
            <a:noAutofit/>
          </a:bodyPr>
          <a:lstStyle/>
          <a:p>
            <a:pPr algn="just"/>
            <a:r>
              <a:rPr lang="vi-VN" b="1" dirty="0">
                <a:latin typeface="Calibri" panose="020F0502020204030204" pitchFamily="34" charset="0"/>
              </a:rPr>
              <a:t>Za obuhvatniju analizu faktora snage u stambenom konzumu, očito je mimimalno potrebno poznavati i ponašanje promjene aktivne i prividne snage u dnevnom dijagramu opterećenja, jer bi samo određivanje faktora snage na bazi potrošene električne energije u određenom obračunskom periodu moglo dati potpuno pogrešnu sliku.</a:t>
            </a:r>
            <a:r>
              <a:rPr lang="vi-VN" dirty="0">
                <a:latin typeface="Calibri" panose="020F0502020204030204" pitchFamily="34" charset="0"/>
              </a:rPr>
              <a:t> Naime, takav pristup bi usljed malih snaga električnih aparata i uređaja sa elektroničkim komponentama u odnosu na uređaje za grijanje ( npr.bojleri, TA peći , električni štednjaci), kao i usljed slučajnog karaktera vremenskog toka uključenja i isključenja različitih električnih uređaja u domaćinstvima mogao u potpunosti zanemariti niže faktore snage u pojedinim dnevnim periodima.</a:t>
            </a:r>
          </a:p>
        </p:txBody>
      </p:sp>
      <p:sp>
        <p:nvSpPr>
          <p:cNvPr id="4" name="Slide Number Placeholder 3"/>
          <p:cNvSpPr>
            <a:spLocks noGrp="1"/>
          </p:cNvSpPr>
          <p:nvPr>
            <p:ph type="sldNum" sz="quarter" idx="12"/>
          </p:nvPr>
        </p:nvSpPr>
        <p:spPr/>
        <p:txBody>
          <a:bodyPr/>
          <a:lstStyle/>
          <a:p>
            <a:fld id="{59DE6EB8-52AB-45EA-A660-3E1EBFA72987}" type="slidenum">
              <a:rPr lang="en-US" smtClean="0"/>
              <a:pPr/>
              <a:t>25</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3896920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t">
            <a:noAutofit/>
          </a:bodyPr>
          <a:lstStyle/>
          <a:p>
            <a:pPr algn="just"/>
            <a:r>
              <a:rPr lang="vi-VN" dirty="0" smtClean="0">
                <a:latin typeface="Calibri" panose="020F0502020204030204" pitchFamily="34" charset="0"/>
              </a:rPr>
              <a:t>Isto </a:t>
            </a:r>
            <a:r>
              <a:rPr lang="vi-VN" dirty="0">
                <a:latin typeface="Calibri" panose="020F0502020204030204" pitchFamily="34" charset="0"/>
              </a:rPr>
              <a:t>tako, pošto potrošnja električne energije u domaćinstvu ovisi o nizu faktora, među  kojima se mogu izdvojiti: standard korisnika</a:t>
            </a:r>
            <a:r>
              <a:rPr lang="vi-VN" dirty="0" smtClean="0">
                <a:latin typeface="Calibri" panose="020F0502020204030204" pitchFamily="34" charset="0"/>
              </a:rPr>
              <a:t>,</a:t>
            </a:r>
            <a:r>
              <a:rPr lang="bs-Latn-BA" dirty="0" smtClean="0">
                <a:latin typeface="Calibri" panose="020F0502020204030204" pitchFamily="34" charset="0"/>
              </a:rPr>
              <a:t> </a:t>
            </a:r>
            <a:r>
              <a:rPr lang="vi-VN" dirty="0" smtClean="0">
                <a:latin typeface="Calibri" panose="020F0502020204030204" pitchFamily="34" charset="0"/>
              </a:rPr>
              <a:t>veličina </a:t>
            </a:r>
            <a:r>
              <a:rPr lang="vi-VN" dirty="0">
                <a:latin typeface="Calibri" panose="020F0502020204030204" pitchFamily="34" charset="0"/>
              </a:rPr>
              <a:t>stana</a:t>
            </a:r>
            <a:r>
              <a:rPr lang="vi-VN" dirty="0" smtClean="0">
                <a:latin typeface="Calibri" panose="020F0502020204030204" pitchFamily="34" charset="0"/>
              </a:rPr>
              <a:t>,</a:t>
            </a:r>
            <a:r>
              <a:rPr lang="bs-Latn-BA" dirty="0" smtClean="0">
                <a:latin typeface="Calibri" panose="020F0502020204030204" pitchFamily="34" charset="0"/>
              </a:rPr>
              <a:t> </a:t>
            </a:r>
            <a:r>
              <a:rPr lang="vi-VN" dirty="0" smtClean="0">
                <a:latin typeface="Calibri" panose="020F0502020204030204" pitchFamily="34" charset="0"/>
              </a:rPr>
              <a:t>broj </a:t>
            </a:r>
            <a:r>
              <a:rPr lang="vi-VN" dirty="0">
                <a:latin typeface="Calibri" panose="020F0502020204030204" pitchFamily="34" charset="0"/>
              </a:rPr>
              <a:t>članova domaćinstva</a:t>
            </a:r>
            <a:r>
              <a:rPr lang="vi-VN" dirty="0" smtClean="0">
                <a:latin typeface="Calibri" panose="020F0502020204030204" pitchFamily="34" charset="0"/>
              </a:rPr>
              <a:t>,</a:t>
            </a:r>
            <a:r>
              <a:rPr lang="bs-Latn-BA" dirty="0" smtClean="0">
                <a:latin typeface="Calibri" panose="020F0502020204030204" pitchFamily="34" charset="0"/>
              </a:rPr>
              <a:t> </a:t>
            </a:r>
            <a:r>
              <a:rPr lang="vi-VN" dirty="0" smtClean="0">
                <a:latin typeface="Calibri" panose="020F0502020204030204" pitchFamily="34" charset="0"/>
              </a:rPr>
              <a:t>navike </a:t>
            </a:r>
            <a:r>
              <a:rPr lang="vi-VN" dirty="0">
                <a:latin typeface="Calibri" panose="020F0502020204030204" pitchFamily="34" charset="0"/>
              </a:rPr>
              <a:t>korisnika električne energije</a:t>
            </a:r>
            <a:r>
              <a:rPr lang="vi-VN" dirty="0" smtClean="0">
                <a:latin typeface="Calibri" panose="020F0502020204030204" pitchFamily="34" charset="0"/>
              </a:rPr>
              <a:t>,</a:t>
            </a:r>
            <a:r>
              <a:rPr lang="bs-Latn-BA" dirty="0" smtClean="0">
                <a:latin typeface="Calibri" panose="020F0502020204030204" pitchFamily="34" charset="0"/>
              </a:rPr>
              <a:t> </a:t>
            </a:r>
            <a:r>
              <a:rPr lang="vi-VN" dirty="0" smtClean="0">
                <a:latin typeface="Calibri" panose="020F0502020204030204" pitchFamily="34" charset="0"/>
              </a:rPr>
              <a:t>način </a:t>
            </a:r>
            <a:r>
              <a:rPr lang="vi-VN" dirty="0">
                <a:latin typeface="Calibri" panose="020F0502020204030204" pitchFamily="34" charset="0"/>
              </a:rPr>
              <a:t>grijanja</a:t>
            </a:r>
            <a:r>
              <a:rPr lang="vi-VN" dirty="0" smtClean="0">
                <a:latin typeface="Calibri" panose="020F0502020204030204" pitchFamily="34" charset="0"/>
              </a:rPr>
              <a:t>,</a:t>
            </a:r>
            <a:r>
              <a:rPr lang="bs-Latn-BA" dirty="0" smtClean="0">
                <a:latin typeface="Calibri" panose="020F0502020204030204" pitchFamily="34" charset="0"/>
              </a:rPr>
              <a:t> </a:t>
            </a:r>
            <a:r>
              <a:rPr lang="vi-VN" dirty="0" smtClean="0">
                <a:latin typeface="Calibri" panose="020F0502020204030204" pitchFamily="34" charset="0"/>
              </a:rPr>
              <a:t>način </a:t>
            </a:r>
            <a:r>
              <a:rPr lang="vi-VN" dirty="0">
                <a:latin typeface="Calibri" panose="020F0502020204030204" pitchFamily="34" charset="0"/>
              </a:rPr>
              <a:t>pripreme tople vode i kuhanja</a:t>
            </a:r>
            <a:r>
              <a:rPr lang="vi-VN" dirty="0" smtClean="0">
                <a:latin typeface="Calibri" panose="020F0502020204030204" pitchFamily="34" charset="0"/>
              </a:rPr>
              <a:t>,</a:t>
            </a:r>
            <a:r>
              <a:rPr lang="bs-Latn-BA" dirty="0" smtClean="0">
                <a:latin typeface="Calibri" panose="020F0502020204030204" pitchFamily="34" charset="0"/>
              </a:rPr>
              <a:t> </a:t>
            </a:r>
            <a:r>
              <a:rPr lang="vi-VN" dirty="0" smtClean="0">
                <a:latin typeface="Calibri" panose="020F0502020204030204" pitchFamily="34" charset="0"/>
              </a:rPr>
              <a:t>klimatski </a:t>
            </a:r>
            <a:r>
              <a:rPr lang="vi-VN" dirty="0">
                <a:latin typeface="Calibri" panose="020F0502020204030204" pitchFamily="34" charset="0"/>
              </a:rPr>
              <a:t>uslovi</a:t>
            </a:r>
            <a:r>
              <a:rPr lang="vi-VN" dirty="0" smtClean="0">
                <a:latin typeface="Calibri" panose="020F0502020204030204" pitchFamily="34" charset="0"/>
              </a:rPr>
              <a:t>,</a:t>
            </a:r>
            <a:r>
              <a:rPr lang="bs-Latn-BA" dirty="0" smtClean="0">
                <a:latin typeface="Calibri" panose="020F0502020204030204" pitchFamily="34" charset="0"/>
              </a:rPr>
              <a:t> </a:t>
            </a:r>
            <a:r>
              <a:rPr lang="vi-VN" dirty="0" smtClean="0">
                <a:latin typeface="Calibri" panose="020F0502020204030204" pitchFamily="34" charset="0"/>
              </a:rPr>
              <a:t>jasno </a:t>
            </a:r>
            <a:r>
              <a:rPr lang="vi-VN" dirty="0">
                <a:latin typeface="Calibri" panose="020F0502020204030204" pitchFamily="34" charset="0"/>
              </a:rPr>
              <a:t>je da je stambeni konzum potrebno klasificirati na više grupa koje imaju sličan uzorak potrošnje. </a:t>
            </a:r>
            <a:endParaRPr lang="bs-Latn-BA" dirty="0" smtClean="0">
              <a:latin typeface="Calibri" panose="020F0502020204030204" pitchFamily="34" charset="0"/>
            </a:endParaRPr>
          </a:p>
          <a:p>
            <a:pPr algn="just"/>
            <a:r>
              <a:rPr lang="vi-VN" dirty="0" smtClean="0">
                <a:latin typeface="Calibri" panose="020F0502020204030204" pitchFamily="34" charset="0"/>
              </a:rPr>
              <a:t>Pošto </a:t>
            </a:r>
            <a:r>
              <a:rPr lang="vi-VN" b="1" dirty="0">
                <a:latin typeface="Calibri" panose="020F0502020204030204" pitchFamily="34" charset="0"/>
              </a:rPr>
              <a:t>tip lokacije praktično određuje sve navedene karakteristike </a:t>
            </a:r>
            <a:r>
              <a:rPr lang="vi-VN" dirty="0">
                <a:latin typeface="Calibri" panose="020F0502020204030204" pitchFamily="34" charset="0"/>
              </a:rPr>
              <a:t>[5] od kojih zavisi potrošnja električne energije jednog domaćinstva (navike korisnika električne energije, tip i veličina stana, način grijanja, način pripreme tople vode i kuhanja, klimatski uslovi, broj članova domaćinstva), podjelu prema tipu lokacije tretirat ćemo kao osnovnu podjela potrošača stambenog konzuma. </a:t>
            </a:r>
            <a:r>
              <a:rPr lang="vi-VN" b="1" dirty="0">
                <a:latin typeface="Calibri" panose="020F0502020204030204" pitchFamily="34" charset="0"/>
              </a:rPr>
              <a:t>Prema tipu lokacije potrošače stambenog sektora dijelimo na </a:t>
            </a:r>
            <a:r>
              <a:rPr lang="vi-VN" b="1" i="1" dirty="0">
                <a:latin typeface="Calibri" panose="020F0502020204030204" pitchFamily="34" charset="0"/>
              </a:rPr>
              <a:t>gradske (urbane</a:t>
            </a:r>
            <a:r>
              <a:rPr lang="vi-VN" b="1" i="1" dirty="0" smtClean="0">
                <a:latin typeface="Calibri" panose="020F0502020204030204" pitchFamily="34" charset="0"/>
              </a:rPr>
              <a:t>), </a:t>
            </a:r>
            <a:r>
              <a:rPr lang="vi-VN" b="1" i="1" dirty="0">
                <a:latin typeface="Calibri" panose="020F0502020204030204" pitchFamily="34" charset="0"/>
              </a:rPr>
              <a:t>prigradske (priurbane) i vangradske (ruralne), tako da smo predmetnu problematiku istraživali na uzorcima tih potrošačkih grupa u Općini Tešanj.</a:t>
            </a:r>
          </a:p>
        </p:txBody>
      </p:sp>
      <p:sp>
        <p:nvSpPr>
          <p:cNvPr id="4" name="Slide Number Placeholder 3"/>
          <p:cNvSpPr>
            <a:spLocks noGrp="1"/>
          </p:cNvSpPr>
          <p:nvPr>
            <p:ph type="sldNum" sz="quarter" idx="12"/>
          </p:nvPr>
        </p:nvSpPr>
        <p:spPr/>
        <p:txBody>
          <a:bodyPr/>
          <a:lstStyle/>
          <a:p>
            <a:fld id="{59DE6EB8-52AB-45EA-A660-3E1EBFA72987}" type="slidenum">
              <a:rPr lang="en-US" smtClean="0"/>
              <a:pPr/>
              <a:t>26</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362085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t">
            <a:noAutofit/>
          </a:bodyPr>
          <a:lstStyle/>
          <a:p>
            <a:pPr algn="just"/>
            <a:endParaRPr lang="bs-Latn-BA" dirty="0" smtClean="0">
              <a:latin typeface="Calibri" panose="020F0502020204030204" pitchFamily="34" charset="0"/>
            </a:endParaRPr>
          </a:p>
          <a:p>
            <a:pPr algn="just"/>
            <a:r>
              <a:rPr lang="vi-VN" dirty="0" smtClean="0">
                <a:latin typeface="Calibri" panose="020F0502020204030204" pitchFamily="34" charset="0"/>
              </a:rPr>
              <a:t>Sumarna </a:t>
            </a:r>
            <a:r>
              <a:rPr lang="vi-VN" dirty="0">
                <a:latin typeface="Calibri" panose="020F0502020204030204" pitchFamily="34" charset="0"/>
              </a:rPr>
              <a:t>mjerenja izvršena su mjernim instrumentom </a:t>
            </a:r>
            <a:r>
              <a:rPr lang="vi-VN" i="1" dirty="0">
                <a:latin typeface="Calibri" panose="020F0502020204030204" pitchFamily="34" charset="0"/>
              </a:rPr>
              <a:t>Metrel Power Quality Analiser Plus MI2292</a:t>
            </a:r>
            <a:r>
              <a:rPr lang="vi-VN" dirty="0">
                <a:latin typeface="Calibri" panose="020F0502020204030204" pitchFamily="34" charset="0"/>
              </a:rPr>
              <a:t>.  </a:t>
            </a:r>
            <a:endParaRPr lang="bs-Latn-BA" dirty="0" smtClean="0">
              <a:latin typeface="Calibri" panose="020F0502020204030204" pitchFamily="34" charset="0"/>
            </a:endParaRPr>
          </a:p>
          <a:p>
            <a:pPr algn="just"/>
            <a:endParaRPr lang="bs-Latn-BA" dirty="0" smtClean="0">
              <a:latin typeface="Calibri" panose="020F0502020204030204" pitchFamily="34" charset="0"/>
            </a:endParaRPr>
          </a:p>
          <a:p>
            <a:pPr algn="just"/>
            <a:r>
              <a:rPr lang="vi-VN" dirty="0" smtClean="0">
                <a:latin typeface="Calibri" panose="020F0502020204030204" pitchFamily="34" charset="0"/>
              </a:rPr>
              <a:t>Rezultati </a:t>
            </a:r>
            <a:r>
              <a:rPr lang="vi-VN" dirty="0">
                <a:latin typeface="Calibri" panose="020F0502020204030204" pitchFamily="34" charset="0"/>
              </a:rPr>
              <a:t>izvršenih mjerenja prikazani su na slikama 5-7 i sumarno u tabeli II.</a:t>
            </a:r>
            <a:endParaRPr lang="vi-VN" b="1" i="1"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27</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760209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b">
            <a:noAutofit/>
          </a:bodyPr>
          <a:lstStyle/>
          <a:p>
            <a:pPr algn="ctr"/>
            <a:r>
              <a:rPr lang="bs-Latn-BA" dirty="0">
                <a:latin typeface="Calibri" panose="020F0502020204030204" pitchFamily="34" charset="0"/>
              </a:rPr>
              <a:t>Slika 5. Dijagram promjene faktora snage PF </a:t>
            </a:r>
            <a:r>
              <a:rPr lang="bs-Latn-BA" dirty="0" smtClean="0">
                <a:latin typeface="Calibri" panose="020F0502020204030204" pitchFamily="34" charset="0"/>
              </a:rPr>
              <a:t>u gradskom </a:t>
            </a:r>
          </a:p>
          <a:p>
            <a:pPr algn="ctr"/>
            <a:r>
              <a:rPr lang="bs-Latn-BA" dirty="0" smtClean="0">
                <a:latin typeface="Calibri" panose="020F0502020204030204" pitchFamily="34" charset="0"/>
              </a:rPr>
              <a:t>stambenom </a:t>
            </a:r>
            <a:r>
              <a:rPr lang="bs-Latn-BA" dirty="0">
                <a:latin typeface="Calibri" panose="020F0502020204030204" pitchFamily="34" charset="0"/>
              </a:rPr>
              <a:t>konzumu</a:t>
            </a:r>
            <a:endParaRPr lang="vi-VN" b="1" i="1"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28</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extLst>
              <a:ext uri="{28A0092B-C50C-407E-A947-70E740481C1C}">
                <a14:useLocalDpi xmlns:a14="http://schemas.microsoft.com/office/drawing/2010/main" xmlns="" val="0"/>
              </a:ext>
            </a:extLst>
          </a:blip>
          <a:srcRect/>
          <a:stretch>
            <a:fillRect/>
          </a:stretch>
        </p:blipFill>
        <p:spPr bwMode="auto">
          <a:xfrm>
            <a:off x="1143428" y="1172636"/>
            <a:ext cx="6857144" cy="4128572"/>
          </a:xfrm>
          <a:prstGeom prst="rect">
            <a:avLst/>
          </a:prstGeom>
          <a:noFill/>
          <a:ln>
            <a:noFill/>
          </a:ln>
        </p:spPr>
      </p:pic>
    </p:spTree>
    <p:extLst>
      <p:ext uri="{BB962C8B-B14F-4D97-AF65-F5344CB8AC3E}">
        <p14:creationId xmlns:p14="http://schemas.microsoft.com/office/powerpoint/2010/main" xmlns="" val="39224865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b">
            <a:noAutofit/>
          </a:bodyPr>
          <a:lstStyle/>
          <a:p>
            <a:pPr algn="ctr"/>
            <a:r>
              <a:rPr lang="bs-Latn-BA" dirty="0">
                <a:latin typeface="Calibri" panose="020F0502020204030204" pitchFamily="34" charset="0"/>
              </a:rPr>
              <a:t>Slika 6. Dijagram promjene faktora snage PF u prigradskom stambenom konzumu</a:t>
            </a:r>
            <a:endParaRPr lang="vi-VN" b="1" i="1"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29</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a:extLst>
              <a:ext uri="{28A0092B-C50C-407E-A947-70E740481C1C}">
                <a14:useLocalDpi xmlns:a14="http://schemas.microsoft.com/office/drawing/2010/main" xmlns="" val="0"/>
              </a:ext>
            </a:extLst>
          </a:blip>
          <a:srcRect/>
          <a:stretch>
            <a:fillRect/>
          </a:stretch>
        </p:blipFill>
        <p:spPr bwMode="auto">
          <a:xfrm>
            <a:off x="1143428" y="1196752"/>
            <a:ext cx="6857144" cy="4128572"/>
          </a:xfrm>
          <a:prstGeom prst="rect">
            <a:avLst/>
          </a:prstGeom>
          <a:noFill/>
          <a:ln>
            <a:noFill/>
          </a:ln>
        </p:spPr>
      </p:pic>
    </p:spTree>
    <p:extLst>
      <p:ext uri="{BB962C8B-B14F-4D97-AF65-F5344CB8AC3E}">
        <p14:creationId xmlns:p14="http://schemas.microsoft.com/office/powerpoint/2010/main" xmlns="" val="3873676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algn="just"/>
            <a:r>
              <a:rPr lang="vi-VN" b="1" dirty="0">
                <a:latin typeface="Calibri" panose="020F0502020204030204" pitchFamily="34" charset="0"/>
              </a:rPr>
              <a:t>Prema važećim tarifnim sistemima  u većini zemalja, prekomjerno preuzetu neaktivnu energiju   plaćaju isključivo potrošači u industrijskom sektoru, dok je stambeni konzum po tom osnovu u potpunosti zanemaren. Međutim, posljednjih godina u zemljama regiona primjetan je izuzetno značajan udio potrošnje električne energije stambenog konzuma u odnosu na ukupnu potrošnju. Ovo je rezultat ne samo osjetnog smanjenja industrijske proizvodnje, nego i trenda stalnog povećavanja potrošnje električne energije u domaćinstvima uzrokovanog kontinuiranim povećavanjem broja kućanskih aparata </a:t>
            </a:r>
            <a:r>
              <a:rPr lang="vi-VN" dirty="0">
                <a:latin typeface="Calibri" panose="020F0502020204030204" pitchFamily="34" charset="0"/>
              </a:rPr>
              <a:t>(pored osnovnih aparata, sve veći broj domaćinstava koristi i sušilice, mašine za suđe, mikrovalne pećnice, PC, klima-uređaje, kućno kino, ...). </a:t>
            </a:r>
          </a:p>
        </p:txBody>
      </p:sp>
      <p:sp>
        <p:nvSpPr>
          <p:cNvPr id="4" name="Slide Number Placeholder 3"/>
          <p:cNvSpPr>
            <a:spLocks noGrp="1"/>
          </p:cNvSpPr>
          <p:nvPr>
            <p:ph type="sldNum" sz="quarter" idx="12"/>
          </p:nvPr>
        </p:nvSpPr>
        <p:spPr/>
        <p:txBody>
          <a:bodyPr/>
          <a:lstStyle/>
          <a:p>
            <a:fld id="{59DE6EB8-52AB-45EA-A660-3E1EBFA72987}" type="slidenum">
              <a:rPr lang="en-US" smtClean="0"/>
              <a:pPr/>
              <a:t>3</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419727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b">
            <a:noAutofit/>
          </a:bodyPr>
          <a:lstStyle/>
          <a:p>
            <a:pPr algn="ctr"/>
            <a:r>
              <a:rPr lang="bs-Latn-BA" dirty="0">
                <a:latin typeface="Calibri" panose="020F0502020204030204" pitchFamily="34" charset="0"/>
              </a:rPr>
              <a:t>Slika 7. Dijagram promjene faktora snage PF u vangradskom stambenom konzumu</a:t>
            </a:r>
            <a:endParaRPr lang="vi-VN" b="1" i="1"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30</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extLst>
              <a:ext uri="{28A0092B-C50C-407E-A947-70E740481C1C}">
                <a14:useLocalDpi xmlns:a14="http://schemas.microsoft.com/office/drawing/2010/main" xmlns="" val="0"/>
              </a:ext>
            </a:extLst>
          </a:blip>
          <a:srcRect/>
          <a:stretch>
            <a:fillRect/>
          </a:stretch>
        </p:blipFill>
        <p:spPr bwMode="auto">
          <a:xfrm>
            <a:off x="1143428" y="1196752"/>
            <a:ext cx="6857144" cy="4128572"/>
          </a:xfrm>
          <a:prstGeom prst="rect">
            <a:avLst/>
          </a:prstGeom>
          <a:noFill/>
          <a:ln>
            <a:noFill/>
          </a:ln>
        </p:spPr>
      </p:pic>
    </p:spTree>
    <p:extLst>
      <p:ext uri="{BB962C8B-B14F-4D97-AF65-F5344CB8AC3E}">
        <p14:creationId xmlns:p14="http://schemas.microsoft.com/office/powerpoint/2010/main" xmlns="" val="13391946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t">
            <a:noAutofit/>
          </a:bodyPr>
          <a:lstStyle/>
          <a:p>
            <a:pPr algn="ctr"/>
            <a:endParaRPr lang="bs-Latn-BA" dirty="0" smtClean="0">
              <a:latin typeface="Calibri" panose="020F0502020204030204" pitchFamily="34" charset="0"/>
            </a:endParaRPr>
          </a:p>
          <a:p>
            <a:pPr algn="ctr"/>
            <a:r>
              <a:rPr lang="bs-Latn-BA" dirty="0" smtClean="0">
                <a:latin typeface="Calibri" panose="020F0502020204030204" pitchFamily="34" charset="0"/>
              </a:rPr>
              <a:t>Tabela </a:t>
            </a:r>
            <a:r>
              <a:rPr lang="bs-Latn-BA" dirty="0">
                <a:latin typeface="Calibri" panose="020F0502020204030204" pitchFamily="34" charset="0"/>
              </a:rPr>
              <a:t>II. Pregled dobijenih rezultata mjerenja u stambenim potrošačkim grupama</a:t>
            </a:r>
            <a:endParaRPr lang="vi-VN" b="1" i="1"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31</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19461"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6394" y="2708920"/>
            <a:ext cx="8431213" cy="2314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771988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algn="just"/>
            <a:r>
              <a:rPr lang="vi-VN" b="1" dirty="0">
                <a:latin typeface="Calibri" panose="020F0502020204030204" pitchFamily="34" charset="0"/>
              </a:rPr>
              <a:t>Na osnovu dobijenih rezultata možemo konstatovati da je srednji faktor snage u gradskom i prigradskom stambenom konzumu već dosegao nivoe koje podrazumijevaju prekomjernu potrošnju neaktivne snage i energije, što nije slučaj u vangradskom konzumu.Posebno je nizak faktor snage izražen u periodima najniže potrošnje u dnevnom dijagramu opterećenja, što je jasan pokazatelj da su tada isključivo uključeni rashladni uređaji i uređaji manjih snaga sa elektroničkim komponentama ( TV,računar, laptop), odnosno da je jedan od glavnih uzroka tome i pojava viših harmonika.</a:t>
            </a:r>
          </a:p>
          <a:p>
            <a:pPr algn="just"/>
            <a:r>
              <a:rPr lang="vi-VN" b="1" dirty="0" smtClean="0">
                <a:latin typeface="Calibri" panose="020F0502020204030204" pitchFamily="34" charset="0"/>
              </a:rPr>
              <a:t>Rezultati </a:t>
            </a:r>
            <a:r>
              <a:rPr lang="vi-VN" b="1" dirty="0">
                <a:latin typeface="Calibri" panose="020F0502020204030204" pitchFamily="34" charset="0"/>
              </a:rPr>
              <a:t>provedenih mjerenja pokazuju da je promjena faktora snage obrnuto proporcionalna sa promjenom totalne strujne harmonijske distorzije, što je u skladu sa relacijom (12).</a:t>
            </a:r>
          </a:p>
        </p:txBody>
      </p:sp>
      <p:sp>
        <p:nvSpPr>
          <p:cNvPr id="4" name="Slide Number Placeholder 3"/>
          <p:cNvSpPr>
            <a:spLocks noGrp="1"/>
          </p:cNvSpPr>
          <p:nvPr>
            <p:ph type="sldNum" sz="quarter" idx="12"/>
          </p:nvPr>
        </p:nvSpPr>
        <p:spPr/>
        <p:txBody>
          <a:bodyPr/>
          <a:lstStyle/>
          <a:p>
            <a:fld id="{59DE6EB8-52AB-45EA-A660-3E1EBFA72987}" type="slidenum">
              <a:rPr lang="en-US" smtClean="0"/>
              <a:pPr/>
              <a:t>32</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53282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972751"/>
            <a:ext cx="7772400" cy="944081"/>
          </a:xfrm>
        </p:spPr>
        <p:txBody>
          <a:bodyPr anchor="ctr"/>
          <a:lstStyle/>
          <a:p>
            <a:r>
              <a:rPr lang="hr-HR" sz="3200" dirty="0" smtClean="0">
                <a:effectLst>
                  <a:outerShdw blurRad="38100" dist="38100" dir="2700000" algn="tl">
                    <a:srgbClr val="000000">
                      <a:alpha val="43137"/>
                    </a:srgbClr>
                  </a:outerShdw>
                </a:effectLst>
              </a:rPr>
              <a:t>5. ZAKLJUČAK</a:t>
            </a:r>
            <a:endParaRPr lang="bs-Latn-BA" sz="32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530352" y="2060848"/>
            <a:ext cx="8002088" cy="4176464"/>
          </a:xfrm>
        </p:spPr>
        <p:txBody>
          <a:bodyPr>
            <a:noAutofit/>
          </a:bodyPr>
          <a:lstStyle/>
          <a:p>
            <a:pPr algn="just"/>
            <a:r>
              <a:rPr lang="vi-VN" b="1" dirty="0">
                <a:latin typeface="Calibri" panose="020F0502020204030204" pitchFamily="34" charset="0"/>
              </a:rPr>
              <a:t>Izuzetan porast upotrebe savremenih kućanskih aparata u domaćinstvima, uredske opreme sa elektroničkim komponentama u opštem komercijalnom sektoru, ali i energetski efikasnijih uređaja u industriji (frekventni pretvarači, energetski ispravljači i sl ) uzrokovao je da u odnosu na nekad linearne, u elektroenergetskoj mreži dominiraju nelinearni potrošači, čime uticaj generisanja viših harmonika u elektroenergetskoj mreži sve više dobija na značaju.  </a:t>
            </a:r>
          </a:p>
          <a:p>
            <a:pPr algn="just"/>
            <a:r>
              <a:rPr lang="vi-VN" b="1" dirty="0" smtClean="0">
                <a:latin typeface="Calibri" panose="020F0502020204030204" pitchFamily="34" charset="0"/>
              </a:rPr>
              <a:t>Negativni </a:t>
            </a:r>
            <a:r>
              <a:rPr lang="vi-VN" b="1" dirty="0">
                <a:latin typeface="Calibri" panose="020F0502020204030204" pitchFamily="34" charset="0"/>
              </a:rPr>
              <a:t>uticaji harmonika su višestruki,tako da osim negativnog uticaja na elemente elektroenergetskog sistema, uzrokuju i dodatne gubitke snage u elektroenergetskoj mreži. </a:t>
            </a:r>
          </a:p>
        </p:txBody>
      </p:sp>
      <p:sp>
        <p:nvSpPr>
          <p:cNvPr id="4" name="Slide Number Placeholder 3"/>
          <p:cNvSpPr>
            <a:spLocks noGrp="1"/>
          </p:cNvSpPr>
          <p:nvPr>
            <p:ph type="sldNum" sz="quarter" idx="12"/>
          </p:nvPr>
        </p:nvSpPr>
        <p:spPr/>
        <p:txBody>
          <a:bodyPr/>
          <a:lstStyle/>
          <a:p>
            <a:fld id="{59DE6EB8-52AB-45EA-A660-3E1EBFA72987}" type="slidenum">
              <a:rPr lang="en-US" smtClean="0"/>
              <a:pPr/>
              <a:t>33</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036163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t">
            <a:noAutofit/>
          </a:bodyPr>
          <a:lstStyle/>
          <a:p>
            <a:pPr algn="just"/>
            <a:r>
              <a:rPr lang="vi-VN" b="1" dirty="0">
                <a:latin typeface="Calibri" panose="020F0502020204030204" pitchFamily="34" charset="0"/>
              </a:rPr>
              <a:t>Pošto se u stambenom konzumu, ali i u opštem komercijalnom konzumu mjeri i naplaćuje samo potrošena aktivna električna energija, jasno je da povećani uticaj nelinearnih potrošača može  distributerima električne energije uzrokovati značajnije ekonomske gubitke.</a:t>
            </a:r>
          </a:p>
          <a:p>
            <a:pPr algn="just"/>
            <a:r>
              <a:rPr lang="vi-VN" b="1" dirty="0" smtClean="0">
                <a:latin typeface="Calibri" panose="020F0502020204030204" pitchFamily="34" charset="0"/>
              </a:rPr>
              <a:t>Prema </a:t>
            </a:r>
            <a:r>
              <a:rPr lang="vi-VN" b="1" dirty="0">
                <a:latin typeface="Calibri" panose="020F0502020204030204" pitchFamily="34" charset="0"/>
              </a:rPr>
              <a:t>dosadašnjoj regulativi domaćinstva plaćaju samo utrošenu aktivnu energiju, što je bilo sasvim razumljivo u periodu kada su dominirali linearni otporni potrošači. Sada to više nije slučaj. Dio snage koja se javlja usljed prisustva viših harmonika praktično je isporučena potrošaču, ali je nevidljiva sa stanovišta distributera.</a:t>
            </a:r>
          </a:p>
          <a:p>
            <a:pPr algn="just"/>
            <a:r>
              <a:rPr lang="vi-VN" b="1" dirty="0" smtClean="0">
                <a:latin typeface="Calibri" panose="020F0502020204030204" pitchFamily="34" charset="0"/>
              </a:rPr>
              <a:t>Primjena </a:t>
            </a:r>
            <a:r>
              <a:rPr lang="vi-VN" b="1" dirty="0">
                <a:latin typeface="Calibri" panose="020F0502020204030204" pitchFamily="34" charset="0"/>
              </a:rPr>
              <a:t>standarda, posebno u uslovima liberalizovanog tržišta električne energije, nameće potrebu da distributer isporučuje električnu energiju čiji je kvalitet u skladu sa normom EN 50160, ali i da ima uvid u kvalitet priključenih potrošača i  po potrebi ih finansijski sankcioniše ili isključuje potrošače koji unose velika reaktivna i nelinearna izobličenja u mrežu.</a:t>
            </a:r>
          </a:p>
        </p:txBody>
      </p:sp>
      <p:sp>
        <p:nvSpPr>
          <p:cNvPr id="4" name="Slide Number Placeholder 3"/>
          <p:cNvSpPr>
            <a:spLocks noGrp="1"/>
          </p:cNvSpPr>
          <p:nvPr>
            <p:ph type="sldNum" sz="quarter" idx="12"/>
          </p:nvPr>
        </p:nvSpPr>
        <p:spPr/>
        <p:txBody>
          <a:bodyPr/>
          <a:lstStyle/>
          <a:p>
            <a:fld id="{59DE6EB8-52AB-45EA-A660-3E1EBFA72987}" type="slidenum">
              <a:rPr lang="en-US" smtClean="0"/>
              <a:pPr/>
              <a:t>34</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366761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algn="just"/>
            <a:r>
              <a:rPr lang="vi-VN" b="1" dirty="0">
                <a:latin typeface="Calibri" panose="020F0502020204030204" pitchFamily="34" charset="0"/>
              </a:rPr>
              <a:t>Uvažavajući činjenicu da su u cijelom regionu zadnjih godina intenzivirane aktivnosti na zamjeni elektromehaničkih brojila savremenim elektronskim brojilima sa naprednim multifunkcionalnim mogućnostima, najprirodniji način da se zadovolje i distributer i kupac električne energije jeste mjerenje parametara mreže u tačkama priključenja svakog </a:t>
            </a:r>
            <a:r>
              <a:rPr lang="vi-VN" b="1" dirty="0" smtClean="0">
                <a:latin typeface="Calibri" panose="020F0502020204030204" pitchFamily="34" charset="0"/>
              </a:rPr>
              <a:t>korisnika.</a:t>
            </a:r>
            <a:endParaRPr lang="bs-Latn-BA" b="1" dirty="0" smtClean="0">
              <a:latin typeface="Calibri" panose="020F0502020204030204" pitchFamily="34" charset="0"/>
            </a:endParaRPr>
          </a:p>
          <a:p>
            <a:pPr algn="just"/>
            <a:r>
              <a:rPr lang="vi-VN" b="1" dirty="0" smtClean="0">
                <a:latin typeface="Calibri" panose="020F0502020204030204" pitchFamily="34" charset="0"/>
              </a:rPr>
              <a:t>To </a:t>
            </a:r>
            <a:r>
              <a:rPr lang="vi-VN" b="1" dirty="0">
                <a:latin typeface="Calibri" panose="020F0502020204030204" pitchFamily="34" charset="0"/>
              </a:rPr>
              <a:t>znači da bi savremena elektronska brojila za stambeni, ali i opšti komercijalni konzum, osim sadašnje opcije mjerenja i registrovanja samo aktivne snage i energije,trebalo proširiti i opcijama mjerenja i registrovanja reaktivne, ali i distorzione snage i energije (gubici koji se ogledaju kroz snagu distorzije mogu biti mnogo veći nego gubici koji se javljaju usljed neregistrovanja reaktivne snage) i iste tarifirati.</a:t>
            </a:r>
          </a:p>
        </p:txBody>
      </p:sp>
      <p:sp>
        <p:nvSpPr>
          <p:cNvPr id="4" name="Slide Number Placeholder 3"/>
          <p:cNvSpPr>
            <a:spLocks noGrp="1"/>
          </p:cNvSpPr>
          <p:nvPr>
            <p:ph type="sldNum" sz="quarter" idx="12"/>
          </p:nvPr>
        </p:nvSpPr>
        <p:spPr/>
        <p:txBody>
          <a:bodyPr/>
          <a:lstStyle/>
          <a:p>
            <a:fld id="{59DE6EB8-52AB-45EA-A660-3E1EBFA72987}" type="slidenum">
              <a:rPr lang="en-US" smtClean="0"/>
              <a:pPr/>
              <a:t>35</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273486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algn="just"/>
            <a:r>
              <a:rPr lang="vi-VN" b="1" dirty="0">
                <a:latin typeface="Calibri" panose="020F0502020204030204" pitchFamily="34" charset="0"/>
              </a:rPr>
              <a:t>Rezultati izvršenih mjerenja stambenih potrošačkih grupa u našem konzumu, i bez uticaja primjene klima uređaja i masovnije primjene CFL i LED sijalica,već sada opravdavaju značaj ovakvom pristupu, koji će u budućnosti sasvim sigurno biti još izraženiji, posebno zbog koncepta stimulisanja korištenja obnovljivih izvora i mogućeg masovnijeg instaliranja punionica za električne automobile. Naravno, tarifiranje potrošene neaktivne energije u stambenom i opštem komercijalnom konzumu treba da podrazumijeva prekoračenje dozvoljenih pragova definisanih važećim standardima.</a:t>
            </a:r>
          </a:p>
        </p:txBody>
      </p:sp>
      <p:sp>
        <p:nvSpPr>
          <p:cNvPr id="4" name="Slide Number Placeholder 3"/>
          <p:cNvSpPr>
            <a:spLocks noGrp="1"/>
          </p:cNvSpPr>
          <p:nvPr>
            <p:ph type="sldNum" sz="quarter" idx="12"/>
          </p:nvPr>
        </p:nvSpPr>
        <p:spPr/>
        <p:txBody>
          <a:bodyPr/>
          <a:lstStyle/>
          <a:p>
            <a:fld id="{59DE6EB8-52AB-45EA-A660-3E1EBFA72987}" type="slidenum">
              <a:rPr lang="en-US" smtClean="0"/>
              <a:pPr/>
              <a:t>36</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078223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972751"/>
            <a:ext cx="7772400" cy="944081"/>
          </a:xfrm>
        </p:spPr>
        <p:txBody>
          <a:bodyPr anchor="ctr"/>
          <a:lstStyle/>
          <a:p>
            <a:r>
              <a:rPr lang="hr-HR" sz="3200" dirty="0" smtClean="0">
                <a:effectLst>
                  <a:outerShdw blurRad="38100" dist="38100" dir="2700000" algn="tl">
                    <a:srgbClr val="000000">
                      <a:alpha val="43137"/>
                    </a:srgbClr>
                  </a:outerShdw>
                </a:effectLst>
              </a:rPr>
              <a:t>PITANJA ZA DISKUSIJU :</a:t>
            </a:r>
            <a:endParaRPr lang="bs-Latn-BA" sz="32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530352" y="2060848"/>
            <a:ext cx="8002088" cy="4176464"/>
          </a:xfrm>
        </p:spPr>
        <p:txBody>
          <a:bodyPr>
            <a:noAutofit/>
          </a:bodyPr>
          <a:lstStyle/>
          <a:p>
            <a:pPr algn="just"/>
            <a:r>
              <a:rPr lang="bs-Latn-BA" sz="2800" dirty="0" smtClean="0">
                <a:latin typeface="Calibri" panose="020F0502020204030204" pitchFamily="34" charset="0"/>
              </a:rPr>
              <a:t>1 . Kada se govori o faktoru snage uz prisustvo viših harmonika , da li se može ekvivalentirati njihov uticaj na faktor snage odgovarajućim induktivnim ili kapacitivnim karakterom osnovnog harmonika ?</a:t>
            </a:r>
          </a:p>
          <a:p>
            <a:pPr algn="just"/>
            <a:r>
              <a:rPr lang="bs-Latn-BA" sz="2800" dirty="0" smtClean="0">
                <a:latin typeface="Calibri" panose="020F0502020204030204" pitchFamily="34" charset="0"/>
              </a:rPr>
              <a:t>2.    Koje bi bile mane ovakvog pristupa ?</a:t>
            </a:r>
            <a:endParaRPr lang="vi-VN" sz="28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59DE6EB8-52AB-45EA-A660-3E1EBFA72987}" type="slidenum">
              <a:rPr lang="en-US" smtClean="0"/>
              <a:pPr/>
              <a:t>37</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639289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9DE6EB8-52AB-45EA-A660-3E1EBFA72987}" type="slidenum">
              <a:rPr lang="en-US" smtClean="0"/>
              <a:pPr/>
              <a:t>38</a:t>
            </a:fld>
            <a:endParaRPr lang="en-US"/>
          </a:p>
        </p:txBody>
      </p:sp>
      <p:sp>
        <p:nvSpPr>
          <p:cNvPr id="3" name="Text Placeholder 2"/>
          <p:cNvSpPr>
            <a:spLocks noGrp="1"/>
          </p:cNvSpPr>
          <p:nvPr>
            <p:ph type="body" idx="4294967295"/>
          </p:nvPr>
        </p:nvSpPr>
        <p:spPr>
          <a:xfrm>
            <a:off x="0" y="2705100"/>
            <a:ext cx="9144000" cy="2295525"/>
          </a:xfrm>
        </p:spPr>
        <p:txBody>
          <a:bodyPr>
            <a:normAutofit/>
          </a:bodyPr>
          <a:lstStyle/>
          <a:p>
            <a:pPr algn="ctr">
              <a:buNone/>
            </a:pPr>
            <a:r>
              <a:rPr lang="bs-Latn-BA" sz="5400" dirty="0" smtClean="0"/>
              <a:t>HVALA NA PAŽNJI !</a:t>
            </a:r>
            <a:endParaRPr lang="bs-Latn-BA" sz="5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lvl="0" algn="just">
              <a:buClr>
                <a:srgbClr val="0BD0D9"/>
              </a:buClr>
            </a:pPr>
            <a:r>
              <a:rPr lang="vi-VN" b="1" dirty="0">
                <a:solidFill>
                  <a:prstClr val="white"/>
                </a:solidFill>
                <a:latin typeface="Calibri" panose="020F0502020204030204" pitchFamily="34" charset="0"/>
              </a:rPr>
              <a:t>S druge strane, svijest o energetskoj efikasnosti uzrokovao je i trend razvoja aparata i uređaja značajno nižih snaga, ostvarenih isključivo ugradnjom elektroničkih komponenti, koji su osnovni uzročnici pojave viših harmonika i sa njima brojnih negativnih efekata u elektroenergetskoj distributivnoj mreži. </a:t>
            </a:r>
          </a:p>
          <a:p>
            <a:pPr lvl="0" algn="just">
              <a:buClr>
                <a:srgbClr val="0BD0D9"/>
              </a:buClr>
            </a:pPr>
            <a:r>
              <a:rPr lang="vi-VN" dirty="0">
                <a:solidFill>
                  <a:prstClr val="white"/>
                </a:solidFill>
                <a:latin typeface="Calibri" panose="020F0502020204030204" pitchFamily="34" charset="0"/>
              </a:rPr>
              <a:t>             </a:t>
            </a:r>
            <a:r>
              <a:rPr lang="vi-VN" b="1" dirty="0">
                <a:solidFill>
                  <a:prstClr val="white"/>
                </a:solidFill>
                <a:latin typeface="Calibri" panose="020F0502020204030204" pitchFamily="34" charset="0"/>
              </a:rPr>
              <a:t>Shodno navedenom, jasno je da neaktivnoj snazi, osim reaktivne komponente pretežno induktivnog karaktera, zbog izrazitog povećanja broja elektroničkih kućanskih aparata, treba pridružiti i snagu izobličenja, odnosno distorzionu snagu uzrokovanu značajnijom pojavom viših harmonika, što opet za posljedicu ima povećanje prividne snage, odnosno smanjenje faktora snage i povećanje gubitaka u distributivnoj mreži.</a:t>
            </a:r>
          </a:p>
        </p:txBody>
      </p:sp>
      <p:sp>
        <p:nvSpPr>
          <p:cNvPr id="4" name="Slide Number Placeholder 3"/>
          <p:cNvSpPr>
            <a:spLocks noGrp="1"/>
          </p:cNvSpPr>
          <p:nvPr>
            <p:ph type="sldNum" sz="quarter" idx="12"/>
          </p:nvPr>
        </p:nvSpPr>
        <p:spPr/>
        <p:txBody>
          <a:bodyPr/>
          <a:lstStyle/>
          <a:p>
            <a:fld id="{59DE6EB8-52AB-45EA-A660-3E1EBFA72987}" type="slidenum">
              <a:rPr lang="en-US" smtClean="0"/>
              <a:pPr/>
              <a:t>4</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334880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972751"/>
            <a:ext cx="7772400" cy="944081"/>
          </a:xfrm>
        </p:spPr>
        <p:txBody>
          <a:bodyPr/>
          <a:lstStyle/>
          <a:p>
            <a:r>
              <a:rPr lang="hr-HR" sz="3200" dirty="0" smtClean="0">
                <a:effectLst>
                  <a:outerShdw blurRad="38100" dist="38100" dir="2700000" algn="tl">
                    <a:srgbClr val="000000">
                      <a:alpha val="43137"/>
                    </a:srgbClr>
                  </a:outerShdw>
                </a:effectLst>
              </a:rPr>
              <a:t>2. FAKTOR </a:t>
            </a:r>
            <a:r>
              <a:rPr lang="hr-HR" sz="3200" dirty="0">
                <a:effectLst>
                  <a:outerShdw blurRad="38100" dist="38100" dir="2700000" algn="tl">
                    <a:srgbClr val="000000">
                      <a:alpha val="43137"/>
                    </a:srgbClr>
                  </a:outerShdw>
                </a:effectLst>
              </a:rPr>
              <a:t>SNAGE U ELEKTROENERGETSKOJ DISTRIBUTIVNOJ MREŽI</a:t>
            </a:r>
            <a:endParaRPr lang="bs-Latn-BA" sz="3200" dirty="0">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530352" y="2060848"/>
            <a:ext cx="8002088" cy="4176464"/>
          </a:xfrm>
        </p:spPr>
        <p:txBody>
          <a:bodyPr>
            <a:noAutofit/>
          </a:bodyPr>
          <a:lstStyle/>
          <a:p>
            <a:pPr algn="just"/>
            <a:r>
              <a:rPr lang="vi-VN" dirty="0">
                <a:latin typeface="Calibri" panose="020F0502020204030204" pitchFamily="34" charset="0"/>
              </a:rPr>
              <a:t>Poznato je da se faktor snage PF (od engl. Power Factor), po definiciji, računa kao količnik ukupne aktivne ( P ) i prividne (S) snage, odnosno:</a:t>
            </a:r>
          </a:p>
          <a:p>
            <a:pPr algn="just"/>
            <a:endParaRPr lang="vi-VN" dirty="0">
              <a:latin typeface="Calibri" panose="020F0502020204030204" pitchFamily="34" charset="0"/>
            </a:endParaRPr>
          </a:p>
          <a:p>
            <a:pPr algn="r"/>
            <a:r>
              <a:rPr lang="vi-VN" b="1" dirty="0" smtClean="0">
                <a:latin typeface="Calibri" panose="020F0502020204030204" pitchFamily="34" charset="0"/>
              </a:rPr>
              <a:t>PF</a:t>
            </a:r>
            <a:r>
              <a:rPr lang="bs-Latn-BA" b="1" dirty="0" smtClean="0">
                <a:latin typeface="Calibri" panose="020F0502020204030204" pitchFamily="34" charset="0"/>
              </a:rPr>
              <a:t> </a:t>
            </a:r>
            <a:r>
              <a:rPr lang="vi-VN" b="1" dirty="0" smtClean="0">
                <a:latin typeface="Calibri" panose="020F0502020204030204" pitchFamily="34" charset="0"/>
              </a:rPr>
              <a:t>=</a:t>
            </a:r>
            <a:r>
              <a:rPr lang="bs-Latn-BA" b="1" dirty="0" smtClean="0">
                <a:latin typeface="Calibri" panose="020F0502020204030204" pitchFamily="34" charset="0"/>
              </a:rPr>
              <a:t> </a:t>
            </a:r>
            <a:r>
              <a:rPr lang="vi-VN" b="1" dirty="0" smtClean="0">
                <a:latin typeface="Calibri" panose="020F0502020204030204" pitchFamily="34" charset="0"/>
              </a:rPr>
              <a:t>P</a:t>
            </a:r>
            <a:r>
              <a:rPr lang="bs-Latn-BA" b="1" dirty="0" smtClean="0">
                <a:latin typeface="Calibri" panose="020F0502020204030204" pitchFamily="34" charset="0"/>
              </a:rPr>
              <a:t> </a:t>
            </a:r>
            <a:r>
              <a:rPr lang="vi-VN" b="1" dirty="0" smtClean="0">
                <a:latin typeface="Calibri" panose="020F0502020204030204" pitchFamily="34" charset="0"/>
              </a:rPr>
              <a:t>/</a:t>
            </a:r>
            <a:r>
              <a:rPr lang="bs-Latn-BA" b="1" dirty="0" smtClean="0">
                <a:latin typeface="Calibri" panose="020F0502020204030204" pitchFamily="34" charset="0"/>
              </a:rPr>
              <a:t> </a:t>
            </a:r>
            <a:r>
              <a:rPr lang="vi-VN" b="1" dirty="0" smtClean="0">
                <a:latin typeface="Calibri" panose="020F0502020204030204" pitchFamily="34" charset="0"/>
              </a:rPr>
              <a:t>S </a:t>
            </a:r>
            <a:r>
              <a:rPr lang="bs-Latn-BA" b="1" dirty="0" smtClean="0">
                <a:latin typeface="Calibri" panose="020F0502020204030204" pitchFamily="34" charset="0"/>
              </a:rPr>
              <a:t>	</a:t>
            </a:r>
            <a:r>
              <a:rPr lang="bs-Latn-BA" dirty="0" smtClean="0">
                <a:latin typeface="Calibri" panose="020F0502020204030204" pitchFamily="34" charset="0"/>
              </a:rPr>
              <a:t>			</a:t>
            </a:r>
            <a:r>
              <a:rPr lang="vi-VN" dirty="0" smtClean="0">
                <a:latin typeface="Calibri" panose="020F0502020204030204" pitchFamily="34" charset="0"/>
              </a:rPr>
              <a:t>(1)</a:t>
            </a:r>
            <a:endParaRPr lang="vi-VN" dirty="0">
              <a:latin typeface="Calibri" panose="020F0502020204030204" pitchFamily="34" charset="0"/>
            </a:endParaRPr>
          </a:p>
          <a:p>
            <a:pPr algn="just"/>
            <a:r>
              <a:rPr lang="vi-VN" dirty="0">
                <a:latin typeface="Calibri" panose="020F0502020204030204" pitchFamily="34" charset="0"/>
              </a:rPr>
              <a:t> </a:t>
            </a:r>
          </a:p>
          <a:p>
            <a:pPr algn="just"/>
            <a:r>
              <a:rPr lang="vi-VN" dirty="0">
                <a:latin typeface="Calibri" panose="020F0502020204030204" pitchFamily="34" charset="0"/>
              </a:rPr>
              <a:t>             Aktivna snaga P je srednja vrijednost, na periodu, proizvoda trenutnih vrijednosti struje i napona, a prividna snaga S proizvod efektivnih vrijednosti napona i struje.Faktor snage je broj između 0 i 1 koji predstavlja mjeru efikasnosti prenosa električne energije od izvora do potrošača. Očito je da nizak faktor snage ima negativne uticaje u elektroenergetskoj distributivnoj mreži.</a:t>
            </a:r>
          </a:p>
        </p:txBody>
      </p:sp>
      <p:sp>
        <p:nvSpPr>
          <p:cNvPr id="4" name="Slide Number Placeholder 3"/>
          <p:cNvSpPr>
            <a:spLocks noGrp="1"/>
          </p:cNvSpPr>
          <p:nvPr>
            <p:ph type="sldNum" sz="quarter" idx="12"/>
          </p:nvPr>
        </p:nvSpPr>
        <p:spPr/>
        <p:txBody>
          <a:bodyPr/>
          <a:lstStyle/>
          <a:p>
            <a:fld id="{59DE6EB8-52AB-45EA-A660-3E1EBFA72987}" type="slidenum">
              <a:rPr lang="en-US" smtClean="0"/>
              <a:pPr/>
              <a:t>5</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41273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lvl="0" algn="just">
              <a:buClr>
                <a:srgbClr val="0BD0D9"/>
              </a:buClr>
            </a:pPr>
            <a:r>
              <a:rPr lang="vi-VN" dirty="0">
                <a:solidFill>
                  <a:prstClr val="white"/>
                </a:solidFill>
                <a:latin typeface="Calibri" panose="020F0502020204030204" pitchFamily="34" charset="0"/>
              </a:rPr>
              <a:t>Teorija koja opisuje pojave u elektroenergetskim sistemima temelji se na pretpostavci da su potrošači linearni i da mogu biti otpornog ili reaktivnog karaktera (induktivnog ili kapacitivnog). Shodno tome,struja prati talasni oblik napona koji je prostoperiodičnog oblika, a reaktivna komponenta snage je jedini uzročnik gubitaka. Pri tome, ako su i struja i napon sinusoidalni i u fazi, faktor snage je 1. </a:t>
            </a:r>
            <a:r>
              <a:rPr lang="vi-VN" b="1" dirty="0">
                <a:solidFill>
                  <a:prstClr val="white"/>
                </a:solidFill>
                <a:latin typeface="Calibri" panose="020F0502020204030204" pitchFamily="34" charset="0"/>
              </a:rPr>
              <a:t>Ako su i struja i napon sinusoidalni, ali nisu u fazi, faktor snage jednak je kosinusu faznog ugla, odnosno:</a:t>
            </a:r>
          </a:p>
          <a:p>
            <a:pPr lvl="0" algn="just">
              <a:buClr>
                <a:srgbClr val="0BD0D9"/>
              </a:buClr>
            </a:pPr>
            <a:endParaRPr lang="bs-Latn-BA" dirty="0" smtClean="0">
              <a:solidFill>
                <a:prstClr val="white"/>
              </a:solidFill>
              <a:latin typeface="Calibri" panose="020F0502020204030204" pitchFamily="34" charset="0"/>
            </a:endParaRPr>
          </a:p>
          <a:p>
            <a:pPr lvl="0" algn="r">
              <a:buClr>
                <a:srgbClr val="0BD0D9"/>
              </a:buClr>
            </a:pPr>
            <a:r>
              <a:rPr lang="vi-VN" b="1" dirty="0" smtClean="0">
                <a:solidFill>
                  <a:prstClr val="white"/>
                </a:solidFill>
                <a:latin typeface="Calibri" panose="020F0502020204030204" pitchFamily="34" charset="0"/>
              </a:rPr>
              <a:t>PF</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cos</a:t>
            </a:r>
            <a:r>
              <a:rPr lang="vi-VN" b="1" dirty="0">
                <a:solidFill>
                  <a:prstClr val="white"/>
                </a:solidFill>
                <a:latin typeface="Calibri" panose="020F0502020204030204" pitchFamily="34" charset="0"/>
              </a:rPr>
              <a:t>⁡</a:t>
            </a:r>
            <a:r>
              <a:rPr lang="el-GR" b="1" dirty="0" smtClean="0">
                <a:solidFill>
                  <a:prstClr val="white"/>
                </a:solidFill>
                <a:latin typeface="Calibri" panose="020F0502020204030204" pitchFamily="34" charset="0"/>
              </a:rPr>
              <a:t>φ</a:t>
            </a:r>
            <a:r>
              <a:rPr lang="bs-Latn-BA" dirty="0" smtClean="0">
                <a:solidFill>
                  <a:prstClr val="white"/>
                </a:solidFill>
                <a:latin typeface="Calibri" panose="020F0502020204030204" pitchFamily="34" charset="0"/>
              </a:rPr>
              <a:t>				</a:t>
            </a:r>
            <a:r>
              <a:rPr lang="el-GR" dirty="0" smtClean="0">
                <a:solidFill>
                  <a:prstClr val="white"/>
                </a:solidFill>
                <a:latin typeface="Calibri" panose="020F0502020204030204" pitchFamily="34" charset="0"/>
              </a:rPr>
              <a:t>(</a:t>
            </a:r>
            <a:r>
              <a:rPr lang="el-GR" dirty="0">
                <a:solidFill>
                  <a:prstClr val="white"/>
                </a:solidFill>
                <a:latin typeface="Calibri" panose="020F0502020204030204" pitchFamily="34" charset="0"/>
              </a:rPr>
              <a:t>2)</a:t>
            </a:r>
          </a:p>
        </p:txBody>
      </p:sp>
      <p:sp>
        <p:nvSpPr>
          <p:cNvPr id="4" name="Slide Number Placeholder 3"/>
          <p:cNvSpPr>
            <a:spLocks noGrp="1"/>
          </p:cNvSpPr>
          <p:nvPr>
            <p:ph type="sldNum" sz="quarter" idx="12"/>
          </p:nvPr>
        </p:nvSpPr>
        <p:spPr/>
        <p:txBody>
          <a:bodyPr/>
          <a:lstStyle/>
          <a:p>
            <a:fld id="{59DE6EB8-52AB-45EA-A660-3E1EBFA72987}" type="slidenum">
              <a:rPr lang="en-US" smtClean="0"/>
              <a:pPr/>
              <a:t>6</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36431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lvl="0" algn="just">
              <a:buClr>
                <a:srgbClr val="0BD0D9"/>
              </a:buClr>
            </a:pPr>
            <a:r>
              <a:rPr lang="vi-VN" dirty="0">
                <a:solidFill>
                  <a:prstClr val="white"/>
                </a:solidFill>
                <a:latin typeface="Calibri" panose="020F0502020204030204" pitchFamily="34" charset="0"/>
              </a:rPr>
              <a:t>U osnovama elektrotehike ovo se uzimalo za definiciju faktora snage, što je bio samo specijalan slučaj, jer su </a:t>
            </a:r>
            <a:r>
              <a:rPr lang="vi-VN" b="1" dirty="0">
                <a:solidFill>
                  <a:prstClr val="white"/>
                </a:solidFill>
                <a:latin typeface="Calibri" panose="020F0502020204030204" pitchFamily="34" charset="0"/>
              </a:rPr>
              <a:t>napon i struja sinusni samo ako je opterećenje sastavljeno od linearnih elemenata (otpornici, kondenzatori, induktivnosti). Pri tome se prividna snaga sastoji od dvije komponente: aktivne snage P i reaktivne snage Q, između kojih važi odnos:</a:t>
            </a:r>
          </a:p>
          <a:p>
            <a:pPr lvl="0" algn="r">
              <a:buClr>
                <a:srgbClr val="0BD0D9"/>
              </a:buClr>
            </a:pPr>
            <a:r>
              <a:rPr lang="vi-VN"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S</a:t>
            </a:r>
            <a:r>
              <a:rPr lang="vi-VN" sz="2400" b="1" baseline="30000" dirty="0" smtClean="0">
                <a:solidFill>
                  <a:prstClr val="white"/>
                </a:solidFill>
                <a:latin typeface="Calibri" panose="020F0502020204030204" pitchFamily="34" charset="0"/>
              </a:rPr>
              <a:t>2</a:t>
            </a:r>
            <a:r>
              <a:rPr lang="bs-Latn-BA" sz="2400" b="1" baseline="30000"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P</a:t>
            </a:r>
            <a:r>
              <a:rPr lang="vi-VN" b="1" baseline="30000" dirty="0" smtClean="0">
                <a:solidFill>
                  <a:prstClr val="white"/>
                </a:solidFill>
                <a:latin typeface="Calibri" panose="020F0502020204030204" pitchFamily="34" charset="0"/>
              </a:rPr>
              <a:t>2</a:t>
            </a:r>
            <a:r>
              <a:rPr lang="bs-Latn-BA" b="1" baseline="30000"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 Q</a:t>
            </a:r>
            <a:r>
              <a:rPr lang="vi-VN" b="1" baseline="30000" dirty="0" smtClean="0">
                <a:solidFill>
                  <a:prstClr val="white"/>
                </a:solidFill>
                <a:latin typeface="Calibri" panose="020F0502020204030204" pitchFamily="34" charset="0"/>
              </a:rPr>
              <a:t>2</a:t>
            </a:r>
            <a:r>
              <a:rPr lang="vi-VN" b="1" dirty="0" smtClean="0">
                <a:solidFill>
                  <a:prstClr val="white"/>
                </a:solidFill>
                <a:latin typeface="Calibri" panose="020F0502020204030204" pitchFamily="34" charset="0"/>
              </a:rPr>
              <a:t> </a:t>
            </a:r>
            <a:r>
              <a:rPr lang="bs-Latn-BA" dirty="0" smtClean="0">
                <a:solidFill>
                  <a:prstClr val="white"/>
                </a:solidFill>
                <a:latin typeface="Calibri" panose="020F0502020204030204" pitchFamily="34" charset="0"/>
              </a:rPr>
              <a:t>				</a:t>
            </a:r>
            <a:r>
              <a:rPr lang="vi-VN" dirty="0" smtClean="0">
                <a:solidFill>
                  <a:prstClr val="white"/>
                </a:solidFill>
                <a:latin typeface="Calibri" panose="020F0502020204030204" pitchFamily="34" charset="0"/>
              </a:rPr>
              <a:t>(</a:t>
            </a:r>
            <a:r>
              <a:rPr lang="vi-VN" dirty="0">
                <a:solidFill>
                  <a:prstClr val="white"/>
                </a:solidFill>
                <a:latin typeface="Calibri" panose="020F0502020204030204" pitchFamily="34" charset="0"/>
              </a:rPr>
              <a:t>3)</a:t>
            </a:r>
          </a:p>
          <a:p>
            <a:pPr lvl="0" algn="just">
              <a:buClr>
                <a:srgbClr val="0BD0D9"/>
              </a:buClr>
            </a:pPr>
            <a:endParaRPr lang="vi-VN" dirty="0">
              <a:solidFill>
                <a:prstClr val="white"/>
              </a:solidFill>
              <a:latin typeface="Calibri" panose="020F0502020204030204" pitchFamily="34" charset="0"/>
            </a:endParaRPr>
          </a:p>
          <a:p>
            <a:pPr lvl="0" algn="just">
              <a:buClr>
                <a:srgbClr val="0BD0D9"/>
              </a:buClr>
            </a:pPr>
            <a:r>
              <a:rPr lang="vi-VN" dirty="0">
                <a:solidFill>
                  <a:prstClr val="white"/>
                </a:solidFill>
                <a:latin typeface="Calibri" panose="020F0502020204030204" pitchFamily="34" charset="0"/>
              </a:rPr>
              <a:t>             </a:t>
            </a:r>
            <a:r>
              <a:rPr lang="vi-VN" b="1" dirty="0">
                <a:solidFill>
                  <a:prstClr val="white"/>
                </a:solidFill>
                <a:latin typeface="Calibri" panose="020F0502020204030204" pitchFamily="34" charset="0"/>
              </a:rPr>
              <a:t>U skladu sa navedenim, mjerni uređaji tradicionalno registruju samo aktivnu i reaktivnu snagu. Prema ovom konceptu, u domaćinstvima se ne očekuju veliki reaktivni potrošači, tako da se u njima registruje samo aktivna snaga, dok su mjerni slogovi, koji registruju i reaktivnu snagu, uglavnom induktivnog karaktera, pretežno instalirani u industriji.</a:t>
            </a:r>
          </a:p>
        </p:txBody>
      </p:sp>
      <p:sp>
        <p:nvSpPr>
          <p:cNvPr id="4" name="Slide Number Placeholder 3"/>
          <p:cNvSpPr>
            <a:spLocks noGrp="1"/>
          </p:cNvSpPr>
          <p:nvPr>
            <p:ph type="sldNum" sz="quarter" idx="12"/>
          </p:nvPr>
        </p:nvSpPr>
        <p:spPr/>
        <p:txBody>
          <a:bodyPr/>
          <a:lstStyle/>
          <a:p>
            <a:fld id="{59DE6EB8-52AB-45EA-A660-3E1EBFA72987}" type="slidenum">
              <a:rPr lang="en-US" smtClean="0"/>
              <a:pPr/>
              <a:t>7</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94190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196752"/>
            <a:ext cx="8074096" cy="5040560"/>
          </a:xfrm>
        </p:spPr>
        <p:txBody>
          <a:bodyPr vert="horz" lIns="45720" rIns="45720" anchor="ctr">
            <a:noAutofit/>
          </a:bodyPr>
          <a:lstStyle/>
          <a:p>
            <a:pPr lvl="0" algn="just">
              <a:buClr>
                <a:srgbClr val="0BD0D9"/>
              </a:buClr>
            </a:pPr>
            <a:r>
              <a:rPr lang="vi-VN" b="1" dirty="0">
                <a:solidFill>
                  <a:prstClr val="white"/>
                </a:solidFill>
                <a:latin typeface="Calibri" panose="020F0502020204030204" pitchFamily="34" charset="0"/>
              </a:rPr>
              <a:t>Međutim, posljednjih godina izuzetno povećana primjena aparata i uređaja sa ugrađenim elektroničkim komponentama dovela je do značajne promjene profila potrošača u elektroenergetskoj distributivnoj mreži. </a:t>
            </a:r>
            <a:r>
              <a:rPr lang="vi-VN" dirty="0">
                <a:solidFill>
                  <a:prstClr val="white"/>
                </a:solidFill>
                <a:latin typeface="Calibri" panose="020F0502020204030204" pitchFamily="34" charset="0"/>
              </a:rPr>
              <a:t>Naime, ugrađene elektroničke komponente odlikuju se izuzetno nelinearnom strujno-naponskom karakteristikom, što sa stanovišta elektroenergetskog sistema znači da predstavljaju nelinearne potrošače, jer kroz njih protiče struja  koja pored osnovne komponente sadrži i harmonike. Zbog konačne otpomosti vodova,ova struja izaziva i izobličenje mrežnog napona.</a:t>
            </a:r>
          </a:p>
          <a:p>
            <a:pPr lvl="0" algn="just">
              <a:buClr>
                <a:srgbClr val="0BD0D9"/>
              </a:buClr>
            </a:pPr>
            <a:r>
              <a:rPr lang="vi-VN" dirty="0">
                <a:solidFill>
                  <a:prstClr val="white"/>
                </a:solidFill>
                <a:latin typeface="Calibri" panose="020F0502020204030204" pitchFamily="34" charset="0"/>
              </a:rPr>
              <a:t>             </a:t>
            </a:r>
            <a:r>
              <a:rPr lang="vi-VN" b="1" dirty="0">
                <a:solidFill>
                  <a:prstClr val="white"/>
                </a:solidFill>
                <a:latin typeface="Calibri" panose="020F0502020204030204" pitchFamily="34" charset="0"/>
              </a:rPr>
              <a:t>Iako harmonici postoje u elektroenergetskom sistemu od samog početka primjene naizmenične struje, do nedavno, njihov uticaj bio je gotovo zanemarljiv, tako da mu se nije posvećivala značajna pažnja. Međutim, danas ovaj problem dobija na značaju, jer je izrazito povećana primjena električnih aparata i uređaja sa elektroničkim komponentama ne samo u domaćinstvima i kancelarijama, nego i u industrijskom sektoru.</a:t>
            </a:r>
          </a:p>
        </p:txBody>
      </p:sp>
      <p:sp>
        <p:nvSpPr>
          <p:cNvPr id="4" name="Slide Number Placeholder 3"/>
          <p:cNvSpPr>
            <a:spLocks noGrp="1"/>
          </p:cNvSpPr>
          <p:nvPr>
            <p:ph type="sldNum" sz="quarter" idx="12"/>
          </p:nvPr>
        </p:nvSpPr>
        <p:spPr/>
        <p:txBody>
          <a:bodyPr/>
          <a:lstStyle/>
          <a:p>
            <a:fld id="{59DE6EB8-52AB-45EA-A660-3E1EBFA72987}" type="slidenum">
              <a:rPr lang="en-US" smtClean="0"/>
              <a:pPr/>
              <a:t>8</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25690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052736"/>
            <a:ext cx="8074096" cy="5184576"/>
          </a:xfrm>
        </p:spPr>
        <p:txBody>
          <a:bodyPr vert="horz" lIns="45720" rIns="45720" anchor="ctr">
            <a:noAutofit/>
          </a:bodyPr>
          <a:lstStyle/>
          <a:p>
            <a:pPr lvl="0" algn="just">
              <a:buClr>
                <a:srgbClr val="0BD0D9"/>
              </a:buClr>
            </a:pPr>
            <a:r>
              <a:rPr lang="vi-VN" b="1" dirty="0">
                <a:solidFill>
                  <a:prstClr val="white"/>
                </a:solidFill>
                <a:latin typeface="Calibri" panose="020F0502020204030204" pitchFamily="34" charset="0"/>
              </a:rPr>
              <a:t>Harmonijske komponente struje kroz elektroenergetski sistem izazivaju pad napona na višim frekvencijama [1], [2</a:t>
            </a:r>
            <a:r>
              <a:rPr lang="vi-VN" b="1" dirty="0" smtClean="0">
                <a:solidFill>
                  <a:prstClr val="white"/>
                </a:solidFill>
                <a:latin typeface="Calibri" panose="020F0502020204030204" pitchFamily="34" charset="0"/>
              </a:rPr>
              <a:t>],</a:t>
            </a:r>
            <a:r>
              <a:rPr lang="bs-Latn-BA" b="1" dirty="0" smtClean="0">
                <a:solidFill>
                  <a:prstClr val="white"/>
                </a:solidFill>
                <a:latin typeface="Calibri" panose="020F0502020204030204" pitchFamily="34" charset="0"/>
              </a:rPr>
              <a:t> </a:t>
            </a:r>
            <a:r>
              <a:rPr lang="vi-VN" b="1" dirty="0" smtClean="0">
                <a:solidFill>
                  <a:prstClr val="white"/>
                </a:solidFill>
                <a:latin typeface="Calibri" panose="020F0502020204030204" pitchFamily="34" charset="0"/>
              </a:rPr>
              <a:t>što </a:t>
            </a:r>
            <a:r>
              <a:rPr lang="vi-VN" b="1" dirty="0">
                <a:solidFill>
                  <a:prstClr val="white"/>
                </a:solidFill>
                <a:latin typeface="Calibri" panose="020F0502020204030204" pitchFamily="34" charset="0"/>
              </a:rPr>
              <a:t>dovodi do izobličenja talasnog oblika napona kod svih potrošača koji se nalaze u blizini. Harmonijske komponente napona i struje zahtevaju korigovanje jednačina koje se koriste za računanje aktivne, reaktivne i prividne snage. Mora se uzeti u obzir uticaj harmonika na ukupnu vrijednost ovih snaga. Doprinos harmonijskih komponenti napona i struja na ukupnu aktivnu i reaktivnu snagu je mali, obično je manji od 3% </a:t>
            </a:r>
            <a:r>
              <a:rPr lang="vi-VN" b="1" dirty="0" smtClean="0">
                <a:solidFill>
                  <a:prstClr val="white"/>
                </a:solidFill>
                <a:latin typeface="Calibri" panose="020F0502020204030204" pitchFamily="34" charset="0"/>
              </a:rPr>
              <a:t>c</a:t>
            </a:r>
            <a:r>
              <a:rPr lang="bs-Latn-BA" b="1" dirty="0" smtClean="0">
                <a:solidFill>
                  <a:prstClr val="white"/>
                </a:solidFill>
                <a:latin typeface="Calibri" panose="020F0502020204030204" pitchFamily="34" charset="0"/>
              </a:rPr>
              <a:t>j</a:t>
            </a:r>
            <a:r>
              <a:rPr lang="vi-VN" b="1" dirty="0" smtClean="0">
                <a:solidFill>
                  <a:prstClr val="white"/>
                </a:solidFill>
                <a:latin typeface="Calibri" panose="020F0502020204030204" pitchFamily="34" charset="0"/>
              </a:rPr>
              <a:t>elokupne </a:t>
            </a:r>
            <a:r>
              <a:rPr lang="vi-VN" b="1" dirty="0">
                <a:solidFill>
                  <a:prstClr val="white"/>
                </a:solidFill>
                <a:latin typeface="Calibri" panose="020F0502020204030204" pitchFamily="34" charset="0"/>
              </a:rPr>
              <a:t>aktivne ili reaktivne snage. To znači da harmonijske komponente utiču na pojavu nove komponente snage, koja se naziva distorziona snaga ili snaga izobličenja. </a:t>
            </a:r>
          </a:p>
          <a:p>
            <a:pPr lvl="0" algn="just">
              <a:buClr>
                <a:srgbClr val="0BD0D9"/>
              </a:buClr>
            </a:pPr>
            <a:r>
              <a:rPr lang="vi-VN" b="1" dirty="0">
                <a:solidFill>
                  <a:prstClr val="white"/>
                </a:solidFill>
                <a:latin typeface="Calibri" panose="020F0502020204030204" pitchFamily="34" charset="0"/>
              </a:rPr>
              <a:t>      Računanje isporučene snage nelinearnim potrošačima je mnogo komplikovanije nego kada je struja prostoperiodična funkcija iz razloga što nelinearni potrošači unose više harmonike u elektroenergetski sistem. </a:t>
            </a:r>
          </a:p>
        </p:txBody>
      </p:sp>
      <p:sp>
        <p:nvSpPr>
          <p:cNvPr id="4" name="Slide Number Placeholder 3"/>
          <p:cNvSpPr>
            <a:spLocks noGrp="1"/>
          </p:cNvSpPr>
          <p:nvPr>
            <p:ph type="sldNum" sz="quarter" idx="12"/>
          </p:nvPr>
        </p:nvSpPr>
        <p:spPr/>
        <p:txBody>
          <a:bodyPr/>
          <a:lstStyle/>
          <a:p>
            <a:fld id="{59DE6EB8-52AB-45EA-A660-3E1EBFA72987}" type="slidenum">
              <a:rPr lang="en-US" smtClean="0"/>
              <a:pPr/>
              <a:t>9</a:t>
            </a:fld>
            <a:endParaRPr lang="en-US"/>
          </a:p>
        </p:txBody>
      </p:sp>
      <p:pic>
        <p:nvPicPr>
          <p:cNvPr id="5" name="Picture 4" descr="logo CG KO CIGRE"/>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7524328" y="13266"/>
            <a:ext cx="1512570" cy="959485"/>
          </a:xfrm>
          <a:prstGeom prst="rect">
            <a:avLst/>
          </a:prstGeom>
          <a:noFill/>
          <a:ln>
            <a:noFill/>
          </a:ln>
          <a:effectLst>
            <a:outerShdw blurRad="50800" dist="50800" dir="8040000" algn="ctr" rotWithShape="0">
              <a:srgbClr val="000000">
                <a:alpha val="43137"/>
              </a:srgbClr>
            </a:outerShdw>
          </a:effectLst>
        </p:spPr>
      </p:pic>
      <p:sp>
        <p:nvSpPr>
          <p:cNvPr id="7" name="Title 1"/>
          <p:cNvSpPr txBox="1">
            <a:spLocks/>
          </p:cNvSpPr>
          <p:nvPr/>
        </p:nvSpPr>
        <p:spPr>
          <a:xfrm>
            <a:off x="530352" y="103252"/>
            <a:ext cx="6840760" cy="779512"/>
          </a:xfrm>
          <a:prstGeom prst="rect">
            <a:avLst/>
          </a:prstGeom>
          <a:ln>
            <a:noFill/>
          </a:ln>
          <a:effectLst>
            <a:outerShdw blurRad="50800" dist="38100" dir="2700000" algn="tl" rotWithShape="0">
              <a:prstClr val="black">
                <a:alpha val="75000"/>
              </a:prstClr>
            </a:outerShdw>
          </a:effectLst>
        </p:spPr>
        <p:txBody>
          <a:bodyPr vert="horz" lIns="0" tIns="0" rIns="0" bIns="0" anchor="ctr">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hr-HR" sz="2000" dirty="0">
                <a:solidFill>
                  <a:schemeClr val="tx2">
                    <a:lumMod val="90000"/>
                  </a:schemeClr>
                </a:solidFill>
                <a:effectLst/>
                <a:latin typeface="Calibri" panose="020F0502020204030204" pitchFamily="34" charset="0"/>
              </a:rPr>
              <a:t>FAKTOR SNAGE  U STAMBENOM KONZUMU NA PRIMJERU NISKONAPONSKE DISTRIBUTIVNE MREŽE U OPŠTINI TEŠANJ-BiH</a:t>
            </a:r>
            <a:endParaRPr lang="bs-Latn-BA" sz="2000" dirty="0">
              <a:solidFill>
                <a:schemeClr val="tx2">
                  <a:lumMod val="90000"/>
                </a:schemeClr>
              </a:solidFill>
              <a:effectLst/>
              <a:latin typeface="Calibri" panose="020F0502020204030204" pitchFamily="34" charset="0"/>
            </a:endParaRPr>
          </a:p>
        </p:txBody>
      </p:sp>
      <p:cxnSp>
        <p:nvCxnSpPr>
          <p:cNvPr id="9" name="Straight Connector 8"/>
          <p:cNvCxnSpPr/>
          <p:nvPr/>
        </p:nvCxnSpPr>
        <p:spPr>
          <a:xfrm>
            <a:off x="530352" y="908720"/>
            <a:ext cx="8541640" cy="0"/>
          </a:xfrm>
          <a:prstGeom prst="line">
            <a:avLst/>
          </a:prstGeom>
          <a:ln w="63500" cmpd="dbl">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636632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478</TotalTime>
  <Words>3090</Words>
  <Application>Microsoft Office PowerPoint</Application>
  <PresentationFormat>On-screen Show (4:3)</PresentationFormat>
  <Paragraphs>256</Paragraphs>
  <Slides>38</Slides>
  <Notes>36</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Flow</vt:lpstr>
      <vt:lpstr>FAKTOR SNAGE  U STAMBENOM KONZUMU NA PRIMJERU NISKONAPONSKE DISTRIBUTIVNE MREŽE U OPŠTINI TEŠANJ-BiH</vt:lpstr>
      <vt:lpstr>1. UVOD</vt:lpstr>
      <vt:lpstr>Slide 3</vt:lpstr>
      <vt:lpstr>Slide 4</vt:lpstr>
      <vt:lpstr>2. FAKTOR SNAGE U ELEKTROENERGETSKOJ DISTRIBUTIVNOJ MREŽI</vt:lpstr>
      <vt:lpstr>Slide 6</vt:lpstr>
      <vt:lpstr>Slide 7</vt:lpstr>
      <vt:lpstr>Slide 8</vt:lpstr>
      <vt:lpstr>Slide 9</vt:lpstr>
      <vt:lpstr>Slide 10</vt:lpstr>
      <vt:lpstr>Slide 11</vt:lpstr>
      <vt:lpstr>Slide 12</vt:lpstr>
      <vt:lpstr>Slide 13</vt:lpstr>
      <vt:lpstr>Slide 14</vt:lpstr>
      <vt:lpstr>Slide 15</vt:lpstr>
      <vt:lpstr>Slide 16</vt:lpstr>
      <vt:lpstr>3. KARAKTERISTIKE SAVREMENIH KUĆANSKIH APARATA I UREĐAJA</vt:lpstr>
      <vt:lpstr>Slide 18</vt:lpstr>
      <vt:lpstr>Slide 19</vt:lpstr>
      <vt:lpstr>Slide 20</vt:lpstr>
      <vt:lpstr>Slide 21</vt:lpstr>
      <vt:lpstr>Slide 22</vt:lpstr>
      <vt:lpstr>Slide 23</vt:lpstr>
      <vt:lpstr>Slide 24</vt:lpstr>
      <vt:lpstr>4. REZULTATI IZVRŠENIH MJERENJA U STAMBENOM KONZUMU OPĆINE TEŠANJ</vt:lpstr>
      <vt:lpstr>Slide 26</vt:lpstr>
      <vt:lpstr>Slide 27</vt:lpstr>
      <vt:lpstr>Slide 28</vt:lpstr>
      <vt:lpstr>Slide 29</vt:lpstr>
      <vt:lpstr>Slide 30</vt:lpstr>
      <vt:lpstr>Slide 31</vt:lpstr>
      <vt:lpstr>Slide 32</vt:lpstr>
      <vt:lpstr>5. ZAKLJUČAK</vt:lpstr>
      <vt:lpstr>Slide 34</vt:lpstr>
      <vt:lpstr>Slide 35</vt:lpstr>
      <vt:lpstr>Slide 36</vt:lpstr>
      <vt:lpstr>PITANJA ZA DISKUSIJU :</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FAKTOR SNAGE  U STAMBENOM KONZUMU NA PRIMJERU NISKONAPONSKE DISTRIBUTIVNE MREŽE U OPŠTINI TEŠANJ-BiH</dc:title>
  <dc:creator>Damir Pihljak</dc:creator>
  <cp:lastModifiedBy>PROBA</cp:lastModifiedBy>
  <cp:revision>56</cp:revision>
  <dcterms:created xsi:type="dcterms:W3CDTF">2015-04-18T13:35:02Z</dcterms:created>
  <dcterms:modified xsi:type="dcterms:W3CDTF">2015-05-11T11:46:56Z</dcterms:modified>
</cp:coreProperties>
</file>